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24"/>
  </p:notesMasterIdLst>
  <p:handoutMasterIdLst>
    <p:handoutMasterId r:id="rId25"/>
  </p:handoutMasterIdLst>
  <p:sldIdLst>
    <p:sldId id="261" r:id="rId2"/>
    <p:sldId id="297" r:id="rId3"/>
    <p:sldId id="298" r:id="rId4"/>
    <p:sldId id="299" r:id="rId5"/>
    <p:sldId id="300" r:id="rId6"/>
    <p:sldId id="301" r:id="rId7"/>
    <p:sldId id="302" r:id="rId8"/>
    <p:sldId id="303" r:id="rId9"/>
    <p:sldId id="304" r:id="rId10"/>
    <p:sldId id="305" r:id="rId11"/>
    <p:sldId id="306" r:id="rId12"/>
    <p:sldId id="289" r:id="rId13"/>
    <p:sldId id="288" r:id="rId14"/>
    <p:sldId id="272" r:id="rId15"/>
    <p:sldId id="290" r:id="rId16"/>
    <p:sldId id="291" r:id="rId17"/>
    <p:sldId id="292" r:id="rId18"/>
    <p:sldId id="293" r:id="rId19"/>
    <p:sldId id="294" r:id="rId20"/>
    <p:sldId id="295" r:id="rId21"/>
    <p:sldId id="296" r:id="rId22"/>
    <p:sldId id="271" r:id="rId23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tion par défaut" id="{6462C730-4768-48D9-8AFD-FA5EA29A1307}">
          <p14:sldIdLst>
            <p14:sldId id="261"/>
            <p14:sldId id="297"/>
          </p14:sldIdLst>
        </p14:section>
        <p14:section name="Section sans titre" id="{930C025A-5E5E-468B-8FF4-85979A08FC93}">
          <p14:sldIdLst>
            <p14:sldId id="298"/>
            <p14:sldId id="299"/>
            <p14:sldId id="300"/>
            <p14:sldId id="301"/>
            <p14:sldId id="302"/>
            <p14:sldId id="303"/>
            <p14:sldId id="304"/>
            <p14:sldId id="305"/>
            <p14:sldId id="306"/>
            <p14:sldId id="289"/>
            <p14:sldId id="288"/>
            <p14:sldId id="272"/>
            <p14:sldId id="290"/>
            <p14:sldId id="291"/>
            <p14:sldId id="292"/>
            <p14:sldId id="293"/>
            <p14:sldId id="294"/>
            <p14:sldId id="295"/>
            <p14:sldId id="296"/>
            <p14:sldId id="271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C6834"/>
    <a:srgbClr val="D6AD84"/>
    <a:srgbClr val="F0E0D0"/>
    <a:srgbClr val="DFBE9D"/>
    <a:srgbClr val="F2E4D6"/>
    <a:srgbClr val="ECD9C6"/>
    <a:srgbClr val="F2CF9C"/>
    <a:srgbClr val="EBB76C"/>
    <a:srgbClr val="E9B767"/>
    <a:srgbClr val="E9B7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660B408-B3CF-4A94-85FC-2B1E0A45F4A2}" styleName="Style foncé 2 - Accentuation 1/Accentuation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6E25E649-3F16-4E02-A733-19D2CDBF48F0}" styleName="Style moyen 3 - Accentuation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Style moyen 3 - Accentuation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EC20E35-A176-4012-BC5E-935CFFF8708E}" styleName="Style moyen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366" autoAdjust="0"/>
    <p:restoredTop sz="99716" autoAdjust="0"/>
  </p:normalViewPr>
  <p:slideViewPr>
    <p:cSldViewPr>
      <p:cViewPr>
        <p:scale>
          <a:sx n="95" d="100"/>
          <a:sy n="95" d="100"/>
        </p:scale>
        <p:origin x="-1314" y="17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70" d="100"/>
        <a:sy n="170" d="100"/>
      </p:scale>
      <p:origin x="0" y="0"/>
    </p:cViewPr>
  </p:sorterViewPr>
  <p:notesViewPr>
    <p:cSldViewPr>
      <p:cViewPr varScale="1">
        <p:scale>
          <a:sx n="68" d="100"/>
          <a:sy n="68" d="100"/>
        </p:scale>
        <p:origin x="-3240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088708-987F-40EF-9B61-AC2A29A69ACB}" type="datetimeFigureOut">
              <a:rPr lang="fr-FR" smtClean="0"/>
              <a:t>10/02/2017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3B024B-F98B-4485-B80E-5A1070FC544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894013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B5BA87-FC0F-4C3F-8C8A-7097216A5A4B}" type="datetimeFigureOut">
              <a:rPr lang="fr-FR" smtClean="0"/>
              <a:t>10/02/2017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CECB80-12EC-442D-861E-C6BA5A696C6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653881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13" Type="http://schemas.openxmlformats.org/officeDocument/2006/relationships/image" Target="../media/image12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11" Type="http://schemas.openxmlformats.org/officeDocument/2006/relationships/image" Target="../media/image10.pn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visuel contratsObj"/>
          <p:cNvPicPr>
            <a:picLocks noChangeAspect="1" noChangeArrowheads="1"/>
          </p:cNvPicPr>
          <p:nvPr userDrawn="1"/>
        </p:nvPicPr>
        <p:blipFill>
          <a:blip r:embed="rId2" cstate="email">
            <a:clrChange>
              <a:clrFrom>
                <a:srgbClr val="E9B96E"/>
              </a:clrFrom>
              <a:clrTo>
                <a:srgbClr val="E9B96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92759"/>
            <a:ext cx="6180138" cy="430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 userDrawn="1"/>
        </p:nvSpPr>
        <p:spPr>
          <a:xfrm>
            <a:off x="1" y="6071191"/>
            <a:ext cx="9144000" cy="78681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8" name="Titre 1"/>
          <p:cNvSpPr>
            <a:spLocks noGrp="1"/>
          </p:cNvSpPr>
          <p:nvPr>
            <p:ph type="title"/>
          </p:nvPr>
        </p:nvSpPr>
        <p:spPr>
          <a:xfrm>
            <a:off x="395536" y="620688"/>
            <a:ext cx="7128792" cy="1468971"/>
          </a:xfrm>
          <a:prstGeom prst="rect">
            <a:avLst/>
          </a:prstGeom>
        </p:spPr>
        <p:txBody>
          <a:bodyPr/>
          <a:lstStyle>
            <a:lvl1pPr algn="ctr">
              <a:defRPr sz="4800" baseline="0"/>
            </a:lvl1pPr>
          </a:lstStyle>
          <a:p>
            <a:endParaRPr lang="fr-FR" dirty="0"/>
          </a:p>
        </p:txBody>
      </p:sp>
      <p:sp>
        <p:nvSpPr>
          <p:cNvPr id="3" name="Rectangle 2"/>
          <p:cNvSpPr/>
          <p:nvPr userDrawn="1"/>
        </p:nvSpPr>
        <p:spPr>
          <a:xfrm>
            <a:off x="6147300" y="5816009"/>
            <a:ext cx="2996700" cy="25518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27" name="Picture 3" descr="D:\PCN8\Documents\LGV-PCN8\LOGOS\Logo PCN.jpg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116696"/>
            <a:ext cx="660520" cy="5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6" descr="http://www.radiod4b.asso.fr/wp-content/uploads/2013/03/logo-DSNE.jpg"/>
          <p:cNvPicPr>
            <a:picLocks noChangeAspect="1" noChangeArrowheads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2276920"/>
            <a:ext cx="1229894" cy="4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www.vivre-a-niort.com/typo3temp/pics/9a6bd12d47.jpg"/>
          <p:cNvPicPr>
            <a:picLocks noChangeAspect="1" noChangeArrowheads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162878" y="2780976"/>
            <a:ext cx="873618" cy="4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www.lesjardinsdisis.com/wp-content/uploads/2012/01/CharenteNature1.jpg"/>
          <p:cNvPicPr>
            <a:picLocks noChangeAspect="1" noChangeArrowheads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1400" y="3284984"/>
            <a:ext cx="815096" cy="4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D:\PCN8\Documents\LGV-PCN8\LOGOS\Logo NE 17 (sans cadre).jpg"/>
          <p:cNvPicPr>
            <a:picLocks noChangeAspect="1" noChangeArrowheads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3625" y="3806952"/>
            <a:ext cx="672871" cy="48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9" name="Picture 15" descr="http://www.nature-en-lorraine.net/images/logo_sfo_nat.gif"/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2440" y="4797152"/>
            <a:ext cx="473188" cy="478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17" descr="Résultat de recherche d'images pour &quot;logo lpo france&quot;"/>
          <p:cNvSpPr>
            <a:spLocks noChangeAspect="1" noChangeArrowheads="1"/>
          </p:cNvSpPr>
          <p:nvPr userDrawn="1"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" name="AutoShape 19" descr="Résultat de recherche d'images pour &quot;logo lpo france&quot;"/>
          <p:cNvSpPr>
            <a:spLocks noChangeAspect="1" noChangeArrowheads="1"/>
          </p:cNvSpPr>
          <p:nvPr userDrawn="1"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" name="ZoneTexte 6"/>
          <p:cNvSpPr txBox="1"/>
          <p:nvPr userDrawn="1"/>
        </p:nvSpPr>
        <p:spPr>
          <a:xfrm>
            <a:off x="3851920" y="2763016"/>
            <a:ext cx="3692867" cy="81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>
              <a:solidFill>
                <a:srgbClr val="9C6834"/>
              </a:solidFill>
            </a:endParaRPr>
          </a:p>
        </p:txBody>
      </p:sp>
      <p:sp>
        <p:nvSpPr>
          <p:cNvPr id="25" name="Espace réservé du texte 24"/>
          <p:cNvSpPr>
            <a:spLocks noGrp="1"/>
          </p:cNvSpPr>
          <p:nvPr>
            <p:ph type="body" sz="quarter" idx="10" hasCustomPrompt="1"/>
          </p:nvPr>
        </p:nvSpPr>
        <p:spPr>
          <a:xfrm>
            <a:off x="3851920" y="2763016"/>
            <a:ext cx="3693468" cy="66598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800">
                <a:solidFill>
                  <a:srgbClr val="9C6834"/>
                </a:solidFill>
              </a:defRPr>
            </a:lvl1pPr>
          </a:lstStyle>
          <a:p>
            <a:pPr lvl="0"/>
            <a:r>
              <a:rPr lang="fr-FR" dirty="0" smtClean="0"/>
              <a:t>Sous-titre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 userDrawn="1"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1340768"/>
            <a:ext cx="994511" cy="432000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 userDrawn="1"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6455" y="670384"/>
            <a:ext cx="418379" cy="382352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 userDrawn="1"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7189" y="4293096"/>
            <a:ext cx="1061315" cy="468592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 userDrawn="1"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1145" y="5301208"/>
            <a:ext cx="1077359" cy="476306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1772816"/>
            <a:ext cx="1039415" cy="458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99478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51331F8-4516-43DE-A376-61261DB91C16}" type="datetimeFigureOut">
              <a:rPr lang="fr-FR" smtClean="0"/>
              <a:t>10/02/2017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6E89EBB-BE1A-425B-AABA-DE77BFD6136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662217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51331F8-4516-43DE-A376-61261DB91C16}" type="datetimeFigureOut">
              <a:rPr lang="fr-FR" smtClean="0"/>
              <a:t>10/02/2017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6E89EBB-BE1A-425B-AABA-DE77BFD6136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042827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51331F8-4516-43DE-A376-61261DB91C16}" type="datetimeFigureOut">
              <a:rPr lang="fr-FR" smtClean="0"/>
              <a:t>10/02/2017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6E89EBB-BE1A-425B-AABA-DE77BFD6136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110706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51331F8-4516-43DE-A376-61261DB91C16}" type="datetimeFigureOut">
              <a:rPr lang="fr-FR" smtClean="0"/>
              <a:t>10/02/2017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6E89EBB-BE1A-425B-AABA-DE77BFD6136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489307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1008000"/>
          </a:xfrm>
          <a:prstGeom prst="rect">
            <a:avLst/>
          </a:prstGeom>
          <a:solidFill>
            <a:srgbClr val="D6AD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6984776" cy="466224"/>
          </a:xfrm>
          <a:prstGeom prst="rect">
            <a:avLst/>
          </a:prstGeom>
        </p:spPr>
        <p:txBody>
          <a:bodyPr/>
          <a:lstStyle>
            <a:lvl1pPr algn="l">
              <a:defRPr sz="2800" b="1" cap="none" baseline="0"/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051720" y="1233360"/>
            <a:ext cx="6912768" cy="5436000"/>
          </a:xfrm>
          <a:prstGeom prst="rect">
            <a:avLst/>
          </a:prstGeom>
        </p:spPr>
        <p:txBody>
          <a:bodyPr anchor="ctr"/>
          <a:lstStyle>
            <a:lvl1pPr marL="342900" indent="-342900">
              <a:spcBef>
                <a:spcPts val="1800"/>
              </a:spcBef>
              <a:spcAft>
                <a:spcPts val="600"/>
              </a:spcAft>
              <a:buClr>
                <a:srgbClr val="936231"/>
              </a:buClr>
              <a:buFont typeface="Wingdings" panose="05000000000000000000" pitchFamily="2" charset="2"/>
              <a:buChar char="§"/>
              <a:defRPr sz="2600"/>
            </a:lvl1pPr>
            <a:lvl2pPr marL="742950" indent="-285750">
              <a:spcBef>
                <a:spcPts val="600"/>
              </a:spcBef>
              <a:spcAft>
                <a:spcPts val="300"/>
              </a:spcAft>
              <a:buClr>
                <a:srgbClr val="C68C52"/>
              </a:buClr>
              <a:buFont typeface="Arial" panose="020B0604020202020204" pitchFamily="34" charset="0"/>
              <a:buChar char="→"/>
              <a:defRPr sz="2000"/>
            </a:lvl2pPr>
            <a:lvl3pPr>
              <a:spcBef>
                <a:spcPts val="0"/>
              </a:spcBef>
              <a:spcAft>
                <a:spcPts val="0"/>
              </a:spcAft>
              <a:defRPr sz="1800"/>
            </a:lvl3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</p:txBody>
      </p:sp>
      <p:pic>
        <p:nvPicPr>
          <p:cNvPr id="9" name="Image 8"/>
          <p:cNvPicPr>
            <a:picLocks noChangeAspect="1"/>
          </p:cNvPicPr>
          <p:nvPr userDrawn="1"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3905" y="108111"/>
            <a:ext cx="841211" cy="791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663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1008000"/>
          </a:xfrm>
          <a:prstGeom prst="rect">
            <a:avLst/>
          </a:prstGeom>
          <a:solidFill>
            <a:srgbClr val="D6AD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9" name="Image 8"/>
          <p:cNvPicPr>
            <a:picLocks noChangeAspect="1"/>
          </p:cNvPicPr>
          <p:nvPr userDrawn="1"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3905" y="108111"/>
            <a:ext cx="841211" cy="791778"/>
          </a:xfrm>
          <a:prstGeom prst="rect">
            <a:avLst/>
          </a:prstGeom>
        </p:spPr>
      </p:pic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6984776" cy="466224"/>
          </a:xfrm>
          <a:prstGeom prst="rect">
            <a:avLst/>
          </a:prstGeom>
        </p:spPr>
        <p:txBody>
          <a:bodyPr/>
          <a:lstStyle>
            <a:lvl1pPr algn="l">
              <a:defRPr sz="2800" b="1" cap="none" baseline="0"/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7" name="Espace réservé du contenu 2"/>
          <p:cNvSpPr>
            <a:spLocks noGrp="1"/>
          </p:cNvSpPr>
          <p:nvPr>
            <p:ph idx="1"/>
          </p:nvPr>
        </p:nvSpPr>
        <p:spPr>
          <a:xfrm>
            <a:off x="323528" y="1233360"/>
            <a:ext cx="8640960" cy="5436000"/>
          </a:xfrm>
          <a:prstGeom prst="rect">
            <a:avLst/>
          </a:prstGeom>
        </p:spPr>
        <p:txBody>
          <a:bodyPr anchor="ctr"/>
          <a:lstStyle>
            <a:lvl1pPr marL="342900" indent="-342900">
              <a:buClr>
                <a:srgbClr val="936231"/>
              </a:buClr>
              <a:buFont typeface="Wingdings" panose="05000000000000000000" pitchFamily="2" charset="2"/>
              <a:buChar char="§"/>
              <a:defRPr sz="2600"/>
            </a:lvl1pPr>
            <a:lvl2pPr marL="742950" indent="-285750">
              <a:buClr>
                <a:srgbClr val="C68C52"/>
              </a:buClr>
              <a:buFont typeface="Arial" panose="020B0604020202020204" pitchFamily="34" charset="0"/>
              <a:buChar char="→"/>
              <a:defRPr sz="2200"/>
            </a:lvl2pPr>
            <a:lvl3pPr>
              <a:defRPr sz="2000"/>
            </a:lvl3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</p:txBody>
      </p:sp>
    </p:spTree>
    <p:extLst>
      <p:ext uri="{BB962C8B-B14F-4D97-AF65-F5344CB8AC3E}">
        <p14:creationId xmlns:p14="http://schemas.microsoft.com/office/powerpoint/2010/main" val="29983475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/>
          <p:cNvPicPr>
            <a:picLocks noChangeAspect="1"/>
          </p:cNvPicPr>
          <p:nvPr userDrawn="1"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7347" y="45759"/>
            <a:ext cx="944725" cy="889209"/>
          </a:xfrm>
          <a:prstGeom prst="rect">
            <a:avLst/>
          </a:prstGeom>
        </p:spPr>
      </p:pic>
      <p:pic>
        <p:nvPicPr>
          <p:cNvPr id="16" name="Picture 2" descr="visuel contratsObj"/>
          <p:cNvPicPr>
            <a:picLocks noChangeAspect="1" noChangeArrowheads="1"/>
          </p:cNvPicPr>
          <p:nvPr userDrawn="1"/>
        </p:nvPicPr>
        <p:blipFill>
          <a:blip r:embed="rId3" cstate="email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9514" y="-27384"/>
            <a:ext cx="9894724" cy="6885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44096" y="2276872"/>
            <a:ext cx="5924248" cy="2160240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none"/>
        </p:style>
        <p:txBody>
          <a:bodyPr anchor="ctr"/>
          <a:lstStyle>
            <a:lvl1pPr algn="ctr">
              <a:defRPr sz="2800" b="1" cap="all" baseline="0"/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369535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51331F8-4516-43DE-A376-61261DB91C16}" type="datetimeFigureOut">
              <a:rPr lang="fr-FR" smtClean="0"/>
              <a:t>10/02/2017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6E89EBB-BE1A-425B-AABA-DE77BFD6136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07944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51331F8-4516-43DE-A376-61261DB91C16}" type="datetimeFigureOut">
              <a:rPr lang="fr-FR" smtClean="0"/>
              <a:t>10/02/2017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6E89EBB-BE1A-425B-AABA-DE77BFD6136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965774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51331F8-4516-43DE-A376-61261DB91C16}" type="datetimeFigureOut">
              <a:rPr lang="fr-FR" smtClean="0"/>
              <a:t>10/02/2017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6E89EBB-BE1A-425B-AABA-DE77BFD6136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199447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51331F8-4516-43DE-A376-61261DB91C16}" type="datetimeFigureOut">
              <a:rPr lang="fr-FR" smtClean="0"/>
              <a:t>10/02/2017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6E89EBB-BE1A-425B-AABA-DE77BFD6136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805479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51331F8-4516-43DE-A376-61261DB91C16}" type="datetimeFigureOut">
              <a:rPr lang="fr-FR" smtClean="0"/>
              <a:t>10/02/2017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6E89EBB-BE1A-425B-AABA-DE77BFD6136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649603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05242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33" r:id="rId3"/>
    <p:sldLayoutId id="214748373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  <p:sldLayoutId id="2147483730" r:id="rId12"/>
    <p:sldLayoutId id="2147483731" r:id="rId13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36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6.png"/><Relationship Id="rId7" Type="http://schemas.openxmlformats.org/officeDocument/2006/relationships/image" Target="../media/image50.jpe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48.jpeg"/><Relationship Id="rId4" Type="http://schemas.openxmlformats.org/officeDocument/2006/relationships/image" Target="../media/image47.png"/><Relationship Id="rId9" Type="http://schemas.openxmlformats.org/officeDocument/2006/relationships/image" Target="../media/image52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6840760" cy="2448272"/>
          </a:xfrm>
        </p:spPr>
        <p:txBody>
          <a:bodyPr/>
          <a:lstStyle/>
          <a:p>
            <a:pPr algn="r"/>
            <a:r>
              <a:rPr lang="fr-FR" dirty="0" smtClean="0"/>
              <a:t>Listes Rouges faunistiques du Poitou-Charentes </a:t>
            </a:r>
            <a:br>
              <a:rPr lang="fr-FR" dirty="0" smtClean="0"/>
            </a:br>
            <a:r>
              <a:rPr lang="fr-FR" sz="2400" dirty="0" smtClean="0"/>
              <a:t>2015 – 2017</a:t>
            </a:r>
            <a:endParaRPr lang="fr-FR" sz="3200" dirty="0"/>
          </a:p>
        </p:txBody>
      </p:sp>
      <p:sp>
        <p:nvSpPr>
          <p:cNvPr id="5" name="Espace réservé du texte 2"/>
          <p:cNvSpPr txBox="1">
            <a:spLocks/>
          </p:cNvSpPr>
          <p:nvPr/>
        </p:nvSpPr>
        <p:spPr>
          <a:xfrm>
            <a:off x="4262908" y="2636912"/>
            <a:ext cx="3693468" cy="1656184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rgbClr val="9C6834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fr-FR" dirty="0" smtClean="0"/>
              <a:t>Rencontres naturalistes </a:t>
            </a:r>
          </a:p>
          <a:p>
            <a:pPr algn="r"/>
            <a:r>
              <a:rPr lang="fr-FR" dirty="0" smtClean="0"/>
              <a:t>du Poitou-Charentes</a:t>
            </a:r>
          </a:p>
          <a:p>
            <a:pPr algn="r"/>
            <a:r>
              <a:rPr lang="fr-FR" dirty="0" smtClean="0"/>
              <a:t>10 février 2017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04167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512" y="514504"/>
            <a:ext cx="6984776" cy="466224"/>
          </a:xfrm>
        </p:spPr>
        <p:txBody>
          <a:bodyPr/>
          <a:lstStyle/>
          <a:p>
            <a:r>
              <a:rPr lang="fr-FR" sz="2000" i="1" dirty="0">
                <a:solidFill>
                  <a:srgbClr val="9C6834"/>
                </a:solidFill>
              </a:rPr>
              <a:t>3. </a:t>
            </a:r>
            <a:r>
              <a:rPr lang="fr-FR" sz="2000" i="1" dirty="0" smtClean="0"/>
              <a:t>Méthodologie </a:t>
            </a:r>
            <a:r>
              <a:rPr lang="fr-FR" sz="2000" i="1" dirty="0"/>
              <a:t>appliquée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5 critères d’évaluation utilisés (taille de la population, taux de déclin, superficie de l’aire de répartition, fragmentation</a:t>
            </a:r>
            <a:r>
              <a:rPr lang="fr-FR" dirty="0" smtClean="0"/>
              <a:t>)</a:t>
            </a:r>
          </a:p>
          <a:p>
            <a:pPr lvl="1"/>
            <a:r>
              <a:rPr lang="fr-FR" dirty="0" smtClean="0"/>
              <a:t>A : Déclin de la population</a:t>
            </a:r>
          </a:p>
          <a:p>
            <a:pPr lvl="1"/>
            <a:r>
              <a:rPr lang="fr-FR" dirty="0" smtClean="0"/>
              <a:t>B : Aire de répartition réduite</a:t>
            </a:r>
          </a:p>
          <a:p>
            <a:pPr lvl="1"/>
            <a:r>
              <a:rPr lang="fr-FR" dirty="0" smtClean="0"/>
              <a:t>C : Petite population &amp; déclin</a:t>
            </a:r>
          </a:p>
          <a:p>
            <a:pPr lvl="1"/>
            <a:r>
              <a:rPr lang="fr-FR" dirty="0" smtClean="0"/>
              <a:t>D : Très petite population</a:t>
            </a:r>
          </a:p>
          <a:p>
            <a:pPr lvl="1"/>
            <a:r>
              <a:rPr lang="fr-FR" dirty="0" smtClean="0"/>
              <a:t>E : Analyse quantitative</a:t>
            </a:r>
            <a:endParaRPr lang="fr-FR" dirty="0"/>
          </a:p>
          <a:p>
            <a:r>
              <a:rPr lang="fr-FR" dirty="0"/>
              <a:t>Si au moins 1 critère est </a:t>
            </a:r>
            <a:r>
              <a:rPr lang="fr-FR" dirty="0" smtClean="0"/>
              <a:t>rempli = </a:t>
            </a:r>
            <a:r>
              <a:rPr lang="fr-FR" dirty="0">
                <a:solidFill>
                  <a:srgbClr val="FF0000"/>
                </a:solidFill>
              </a:rPr>
              <a:t>espèce menacée</a:t>
            </a:r>
          </a:p>
          <a:p>
            <a:endParaRPr lang="fr-FR" dirty="0"/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179512" y="44624"/>
            <a:ext cx="6984776" cy="46622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buClr>
                <a:srgbClr val="9C6834"/>
              </a:buClr>
              <a:buFont typeface="Wingdings" panose="05000000000000000000" pitchFamily="2" charset="2"/>
              <a:buChar char="§"/>
            </a:pPr>
            <a:r>
              <a:rPr lang="fr-FR" dirty="0" smtClean="0"/>
              <a:t>Les Listes rouges en Poitou-Charentes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775327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512" y="514504"/>
            <a:ext cx="6984776" cy="466224"/>
          </a:xfrm>
        </p:spPr>
        <p:txBody>
          <a:bodyPr/>
          <a:lstStyle/>
          <a:p>
            <a:r>
              <a:rPr lang="fr-FR" sz="2000" i="1" dirty="0">
                <a:solidFill>
                  <a:srgbClr val="9C6834"/>
                </a:solidFill>
              </a:rPr>
              <a:t>4. </a:t>
            </a:r>
            <a:r>
              <a:rPr lang="fr-FR" sz="2000" i="1" dirty="0" smtClean="0"/>
              <a:t>Diffusion, publication</a:t>
            </a:r>
            <a:endParaRPr lang="fr-FR" sz="2000" i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Diffusion des listes rouges au fil de leur validation (format numérique téléchargeable)</a:t>
            </a:r>
          </a:p>
          <a:p>
            <a:r>
              <a:rPr lang="fr-FR" dirty="0" smtClean="0"/>
              <a:t>En fin de programme: publication d’un ouvrage synthétique avec définition des enjeux prioritaires de conservation</a:t>
            </a:r>
            <a:endParaRPr lang="fr-FR" dirty="0"/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179512" y="44624"/>
            <a:ext cx="6984776" cy="46622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buClr>
                <a:srgbClr val="9C6834"/>
              </a:buClr>
              <a:buFont typeface="Wingdings" panose="05000000000000000000" pitchFamily="2" charset="2"/>
              <a:buChar char="§"/>
            </a:pPr>
            <a:r>
              <a:rPr lang="fr-FR" dirty="0" smtClean="0"/>
              <a:t>Les Listes rouges en Poitou-Charentes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906823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512" y="514504"/>
            <a:ext cx="6984776" cy="466224"/>
          </a:xfrm>
        </p:spPr>
        <p:txBody>
          <a:bodyPr/>
          <a:lstStyle/>
          <a:p>
            <a:pPr marL="514350" indent="-514350">
              <a:spcBef>
                <a:spcPts val="800"/>
              </a:spcBef>
              <a:spcAft>
                <a:spcPts val="800"/>
              </a:spcAft>
            </a:pPr>
            <a:r>
              <a:rPr lang="fr-FR" sz="2000" i="1" dirty="0">
                <a:solidFill>
                  <a:srgbClr val="9C6834"/>
                </a:solidFill>
              </a:rPr>
              <a:t>1. </a:t>
            </a:r>
            <a:r>
              <a:rPr lang="fr-FR" sz="2000" i="1" dirty="0" smtClean="0"/>
              <a:t>Contexte herpétologique en P-C</a:t>
            </a:r>
            <a:endParaRPr lang="fr-FR" sz="2000" i="1" dirty="0"/>
          </a:p>
        </p:txBody>
      </p:sp>
      <p:sp>
        <p:nvSpPr>
          <p:cNvPr id="4" name="ZoneTexte 3"/>
          <p:cNvSpPr txBox="1"/>
          <p:nvPr/>
        </p:nvSpPr>
        <p:spPr>
          <a:xfrm>
            <a:off x="81000" y="1139835"/>
            <a:ext cx="8115065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 algn="just">
              <a:buFont typeface="Courier New" panose="02070309020205020404" pitchFamily="49" charset="0"/>
              <a:buChar char="o"/>
            </a:pPr>
            <a:r>
              <a:rPr lang="fr-FR" sz="1400" b="1" u="sng" dirty="0" smtClean="0"/>
              <a:t>2002 : Première </a:t>
            </a:r>
            <a:r>
              <a:rPr lang="fr-FR" sz="1400" b="1" u="sng" dirty="0"/>
              <a:t>liste rouge </a:t>
            </a:r>
            <a:r>
              <a:rPr lang="fr-FR" sz="1400" b="1" u="sng" dirty="0" err="1"/>
              <a:t>picto</a:t>
            </a:r>
            <a:r>
              <a:rPr lang="fr-FR" sz="1400" b="1" u="sng" dirty="0"/>
              <a:t>-charentaise</a:t>
            </a:r>
            <a:r>
              <a:rPr lang="fr-FR" sz="1400" b="1" dirty="0"/>
              <a:t> </a:t>
            </a:r>
            <a:r>
              <a:rPr lang="fr-FR" sz="1400" b="1" dirty="0" smtClean="0"/>
              <a:t>: </a:t>
            </a:r>
            <a:r>
              <a:rPr lang="fr-FR" sz="1400" dirty="0" smtClean="0"/>
              <a:t>élaborée à l’occasion de la publication de l’Atlas préliminaire des Amphibiens et Reptiles du Poitou-Charentes  (Poitou-Charentes Nature, 2002). </a:t>
            </a:r>
            <a:endParaRPr lang="fr-FR" sz="1400" dirty="0"/>
          </a:p>
          <a:p>
            <a:pPr lvl="0" algn="just">
              <a:tabLst>
                <a:tab pos="265113" algn="l"/>
              </a:tabLst>
            </a:pPr>
            <a:r>
              <a:rPr lang="fr-FR" sz="1400" dirty="0" smtClean="0"/>
              <a:t>	</a:t>
            </a:r>
            <a:r>
              <a:rPr lang="fr-FR" sz="1400" dirty="0" smtClean="0">
                <a:sym typeface="Wingdings" panose="05000000000000000000" pitchFamily="2" charset="2"/>
              </a:rPr>
              <a:t> </a:t>
            </a:r>
            <a:r>
              <a:rPr lang="fr-FR" sz="1400" dirty="0" smtClean="0"/>
              <a:t>Ne suit pas rigoureusement la méthodologie UICN.</a:t>
            </a:r>
          </a:p>
          <a:p>
            <a:pPr lvl="0" algn="just">
              <a:tabLst>
                <a:tab pos="265113" algn="l"/>
              </a:tabLst>
            </a:pPr>
            <a:endParaRPr lang="fr-FR" sz="1400" dirty="0"/>
          </a:p>
          <a:p>
            <a:pPr marL="285750" lvl="0" indent="-285750" algn="just">
              <a:buFont typeface="Courier New" panose="02070309020205020404" pitchFamily="49" charset="0"/>
              <a:buChar char="o"/>
              <a:tabLst>
                <a:tab pos="265113" algn="l"/>
              </a:tabLst>
            </a:pPr>
            <a:r>
              <a:rPr lang="fr-FR" sz="1400" b="1" u="sng" dirty="0" smtClean="0"/>
              <a:t>2002-2016 </a:t>
            </a:r>
            <a:r>
              <a:rPr lang="fr-FR" sz="1400" b="1" u="sng" dirty="0"/>
              <a:t>: Dynamique herpétologique régionale toujours présente</a:t>
            </a:r>
            <a:r>
              <a:rPr lang="fr-FR" sz="1400" b="1" dirty="0" smtClean="0"/>
              <a:t> :</a:t>
            </a:r>
          </a:p>
          <a:p>
            <a:pPr marL="285750" lvl="0" indent="-285750" algn="just">
              <a:buFont typeface="Courier New" panose="02070309020205020404" pitchFamily="49" charset="0"/>
              <a:buChar char="o"/>
              <a:tabLst>
                <a:tab pos="265113" algn="l"/>
              </a:tabLst>
            </a:pPr>
            <a:endParaRPr lang="fr-FR" sz="1400" b="1" dirty="0" smtClean="0"/>
          </a:p>
          <a:p>
            <a:pPr marL="285750" lvl="0" indent="-285750" algn="just">
              <a:buFont typeface="Wingdings" panose="05000000000000000000" pitchFamily="2" charset="2"/>
              <a:buChar char="ü"/>
              <a:tabLst>
                <a:tab pos="265113" algn="l"/>
              </a:tabLst>
            </a:pPr>
            <a:r>
              <a:rPr lang="fr-FR" sz="1400" dirty="0" smtClean="0"/>
              <a:t>Apparition des </a:t>
            </a:r>
            <a:r>
              <a:rPr lang="fr-FR" sz="1400" b="1" dirty="0" smtClean="0"/>
              <a:t>bases de données départementales en ligne</a:t>
            </a:r>
            <a:r>
              <a:rPr lang="fr-FR" sz="1400" dirty="0" smtClean="0"/>
              <a:t> à partir de 2010. </a:t>
            </a:r>
          </a:p>
          <a:p>
            <a:pPr marL="285750" lvl="0" indent="-285750" algn="just">
              <a:buFont typeface="Courier New" panose="02070309020205020404" pitchFamily="49" charset="0"/>
              <a:buChar char="o"/>
              <a:tabLst>
                <a:tab pos="265113" algn="l"/>
              </a:tabLst>
            </a:pPr>
            <a:endParaRPr lang="fr-FR" sz="1400" dirty="0"/>
          </a:p>
          <a:p>
            <a:pPr lvl="0" algn="just">
              <a:tabLst>
                <a:tab pos="265113" algn="l"/>
              </a:tabLst>
            </a:pPr>
            <a:endParaRPr lang="fr-FR" sz="1400" dirty="0" smtClean="0"/>
          </a:p>
          <a:p>
            <a:pPr marL="285750" lvl="0" indent="-285750" algn="just">
              <a:buFont typeface="Courier New" panose="02070309020205020404" pitchFamily="49" charset="0"/>
              <a:buChar char="o"/>
              <a:tabLst>
                <a:tab pos="265113" algn="l"/>
              </a:tabLst>
            </a:pPr>
            <a:endParaRPr lang="fr-FR" sz="1400" dirty="0"/>
          </a:p>
          <a:p>
            <a:pPr lvl="0" algn="just">
              <a:tabLst>
                <a:tab pos="265113" algn="l"/>
              </a:tabLst>
            </a:pPr>
            <a:endParaRPr lang="fr-FR" sz="1400" dirty="0" smtClean="0"/>
          </a:p>
          <a:p>
            <a:pPr marL="285750" indent="-285750" algn="just">
              <a:buFont typeface="Wingdings" panose="05000000000000000000" pitchFamily="2" charset="2"/>
              <a:buChar char="ü"/>
              <a:tabLst>
                <a:tab pos="265113" algn="l"/>
              </a:tabLst>
            </a:pPr>
            <a:r>
              <a:rPr lang="fr-FR" sz="1400" dirty="0" smtClean="0"/>
              <a:t>Mise en place d’</a:t>
            </a:r>
            <a:r>
              <a:rPr lang="fr-FR" sz="1400" b="1" dirty="0" smtClean="0"/>
              <a:t>études </a:t>
            </a:r>
            <a:r>
              <a:rPr lang="fr-FR" sz="1400" b="1" dirty="0"/>
              <a:t>spécifiques et </a:t>
            </a:r>
            <a:r>
              <a:rPr lang="fr-FR" sz="1400" b="1" dirty="0" err="1"/>
              <a:t>protocolées</a:t>
            </a:r>
            <a:r>
              <a:rPr lang="fr-FR" sz="1400" b="1" dirty="0"/>
              <a:t> </a:t>
            </a:r>
            <a:r>
              <a:rPr lang="fr-FR" sz="1400" dirty="0" smtClean="0"/>
              <a:t>notamment </a:t>
            </a:r>
            <a:r>
              <a:rPr lang="fr-FR" sz="1400" dirty="0"/>
              <a:t>dans les espaces naturels protégés, gérés (RNN, RNR…), au travers de programme de recherche (CNRS-CEBC…), par les associations</a:t>
            </a:r>
            <a:r>
              <a:rPr lang="fr-FR" sz="1400" dirty="0" smtClean="0"/>
              <a:t>.</a:t>
            </a:r>
          </a:p>
          <a:p>
            <a:pPr algn="just">
              <a:tabLst>
                <a:tab pos="265113" algn="l"/>
              </a:tabLst>
            </a:pPr>
            <a:endParaRPr lang="fr-FR" sz="1000" dirty="0"/>
          </a:p>
          <a:p>
            <a:pPr lvl="0" algn="just">
              <a:tabLst>
                <a:tab pos="265113" algn="l"/>
              </a:tabLst>
            </a:pPr>
            <a:endParaRPr lang="fr-FR" sz="1400" dirty="0"/>
          </a:p>
          <a:p>
            <a:pPr lvl="0" algn="ctr">
              <a:tabLst>
                <a:tab pos="265113" algn="l"/>
              </a:tabLst>
            </a:pPr>
            <a:r>
              <a:rPr lang="fr-FR" sz="1400" dirty="0" smtClean="0"/>
              <a:t>	En 2016, les APNE de Poitou-Charentes Nature disposent d’un lot de données nettement plus important 	qu’en 2002 permettant d’apprécier la répartition régionale des espèces dans la région. </a:t>
            </a:r>
          </a:p>
          <a:p>
            <a:pPr algn="just"/>
            <a:endParaRPr lang="fr-FR" sz="1400" b="1" dirty="0" smtClean="0"/>
          </a:p>
          <a:p>
            <a:pPr lvl="0"/>
            <a:endParaRPr lang="fr-FR" b="1" dirty="0" smtClean="0"/>
          </a:p>
          <a:p>
            <a:pPr algn="just"/>
            <a:endParaRPr lang="fr-FR" sz="1400" dirty="0" smtClean="0"/>
          </a:p>
          <a:p>
            <a:pPr algn="just"/>
            <a:endParaRPr lang="fr-FR" sz="1400" dirty="0" smtClean="0"/>
          </a:p>
          <a:p>
            <a:pPr algn="just"/>
            <a:endParaRPr lang="fr-FR" sz="1400" dirty="0" smtClean="0"/>
          </a:p>
          <a:p>
            <a:pPr algn="just"/>
            <a:endParaRPr lang="fr-FR" sz="1400" dirty="0" smtClean="0"/>
          </a:p>
          <a:p>
            <a:pPr algn="just"/>
            <a:endParaRPr lang="fr-FR" sz="1400" dirty="0" smtClean="0"/>
          </a:p>
          <a:p>
            <a:pPr algn="just"/>
            <a:endParaRPr lang="fr-FR" sz="1400" dirty="0" smtClean="0"/>
          </a:p>
          <a:p>
            <a:endParaRPr lang="fr-FR" sz="1400" b="1" dirty="0" smtClean="0"/>
          </a:p>
        </p:txBody>
      </p:sp>
      <p:sp>
        <p:nvSpPr>
          <p:cNvPr id="3" name="Rectangle 2"/>
          <p:cNvSpPr/>
          <p:nvPr/>
        </p:nvSpPr>
        <p:spPr>
          <a:xfrm>
            <a:off x="299863" y="4221088"/>
            <a:ext cx="7944545" cy="64807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noFill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81000" y="2726050"/>
            <a:ext cx="8694737" cy="630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indent="0" algn="just">
              <a:spcBef>
                <a:spcPct val="50000"/>
              </a:spcBef>
              <a:tabLst>
                <a:tab pos="265113" algn="l"/>
              </a:tabLst>
            </a:pPr>
            <a:r>
              <a:rPr lang="fr-FR" altLang="fr-FR" sz="1400" dirty="0">
                <a:latin typeface="+mn-lt"/>
              </a:rPr>
              <a:t>	</a:t>
            </a:r>
            <a:r>
              <a:rPr lang="fr-FR" altLang="fr-FR" sz="1400" dirty="0" smtClean="0">
                <a:latin typeface="+mn-lt"/>
                <a:sym typeface="Wingdings" panose="05000000000000000000" pitchFamily="2" charset="2"/>
              </a:rPr>
              <a:t> </a:t>
            </a:r>
            <a:r>
              <a:rPr lang="fr-FR" altLang="fr-FR" sz="1400" i="1" dirty="0" smtClean="0">
                <a:latin typeface="+mn-lt"/>
              </a:rPr>
              <a:t>6880 </a:t>
            </a:r>
            <a:r>
              <a:rPr lang="fr-FR" altLang="fr-FR" sz="1400" i="1" dirty="0">
                <a:latin typeface="+mn-lt"/>
              </a:rPr>
              <a:t>données régionales reptiles et amphibiens saisies entre 1997 et 2001 (réalisation de l’atlas préliminaire)</a:t>
            </a:r>
          </a:p>
          <a:p>
            <a:pPr marL="0" indent="0" algn="just">
              <a:spcBef>
                <a:spcPct val="50000"/>
              </a:spcBef>
              <a:tabLst>
                <a:tab pos="265113" algn="l"/>
              </a:tabLst>
            </a:pPr>
            <a:r>
              <a:rPr lang="fr-FR" altLang="fr-FR" sz="1400" dirty="0">
                <a:latin typeface="+mn-lt"/>
                <a:sym typeface="Wingdings" panose="05000000000000000000" pitchFamily="2" charset="2"/>
              </a:rPr>
              <a:t>	</a:t>
            </a:r>
            <a:r>
              <a:rPr lang="fr-FR" altLang="fr-FR" sz="1400" dirty="0" smtClean="0">
                <a:latin typeface="+mn-lt"/>
                <a:sym typeface="Wingdings" panose="05000000000000000000" pitchFamily="2" charset="2"/>
              </a:rPr>
              <a:t> </a:t>
            </a:r>
            <a:r>
              <a:rPr lang="fr-FR" altLang="fr-FR" sz="1400" i="1" dirty="0" smtClean="0">
                <a:latin typeface="+mn-lt"/>
              </a:rPr>
              <a:t>Nombre </a:t>
            </a:r>
            <a:r>
              <a:rPr lang="fr-FR" altLang="fr-FR" sz="1400" i="1" dirty="0">
                <a:latin typeface="+mn-lt"/>
              </a:rPr>
              <a:t>de données recueillies en 2 ans (2015-2016) dans le seul département de Charente-Maritime !</a:t>
            </a:r>
          </a:p>
        </p:txBody>
      </p:sp>
      <p:pic>
        <p:nvPicPr>
          <p:cNvPr id="7" name="Picture 20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966638"/>
            <a:ext cx="1258887" cy="1795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6" name="Groupe 15"/>
          <p:cNvGrpSpPr/>
          <p:nvPr/>
        </p:nvGrpSpPr>
        <p:grpSpPr>
          <a:xfrm>
            <a:off x="4624412" y="4922501"/>
            <a:ext cx="3475980" cy="1935500"/>
            <a:chOff x="4480396" y="4922501"/>
            <a:chExt cx="3475980" cy="1935500"/>
          </a:xfrm>
        </p:grpSpPr>
        <p:grpSp>
          <p:nvGrpSpPr>
            <p:cNvPr id="13" name="Groupe 12"/>
            <p:cNvGrpSpPr/>
            <p:nvPr/>
          </p:nvGrpSpPr>
          <p:grpSpPr>
            <a:xfrm>
              <a:off x="4480396" y="4922501"/>
              <a:ext cx="1414800" cy="1935500"/>
              <a:chOff x="4480396" y="4922501"/>
              <a:chExt cx="1414800" cy="1935500"/>
            </a:xfrm>
          </p:grpSpPr>
          <p:pic>
            <p:nvPicPr>
              <p:cNvPr id="10" name="Picture 5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 bwMode="auto">
              <a:xfrm>
                <a:off x="4480396" y="4922501"/>
                <a:ext cx="1414800" cy="1935500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" name="ZoneTexte 4"/>
              <p:cNvSpPr txBox="1"/>
              <p:nvPr/>
            </p:nvSpPr>
            <p:spPr>
              <a:xfrm>
                <a:off x="4815076" y="4948922"/>
                <a:ext cx="864096" cy="26161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050" b="1" dirty="0" smtClean="0"/>
                  <a:t>2002</a:t>
                </a:r>
                <a:endParaRPr lang="fr-FR" sz="1050" b="1" dirty="0"/>
              </a:p>
            </p:txBody>
          </p:sp>
        </p:grpSp>
        <p:grpSp>
          <p:nvGrpSpPr>
            <p:cNvPr id="15" name="Groupe 14"/>
            <p:cNvGrpSpPr/>
            <p:nvPr/>
          </p:nvGrpSpPr>
          <p:grpSpPr>
            <a:xfrm>
              <a:off x="6652459" y="4937740"/>
              <a:ext cx="1303917" cy="1677770"/>
              <a:chOff x="6652459" y="4937740"/>
              <a:chExt cx="1303917" cy="1677770"/>
            </a:xfrm>
          </p:grpSpPr>
          <p:pic>
            <p:nvPicPr>
              <p:cNvPr id="1027" name="Picture 3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 bwMode="auto">
              <a:xfrm>
                <a:off x="6652459" y="5221935"/>
                <a:ext cx="1303917" cy="13935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4" name="ZoneTexte 13"/>
              <p:cNvSpPr txBox="1"/>
              <p:nvPr/>
            </p:nvSpPr>
            <p:spPr>
              <a:xfrm>
                <a:off x="6906736" y="4937740"/>
                <a:ext cx="864096" cy="26161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050" b="1" dirty="0" smtClean="0"/>
                  <a:t>2016</a:t>
                </a:r>
                <a:endParaRPr lang="fr-FR" sz="1050" b="1" dirty="0"/>
              </a:p>
            </p:txBody>
          </p:sp>
        </p:grpSp>
        <p:sp>
          <p:nvSpPr>
            <p:cNvPr id="11" name="Flèche droite 10"/>
            <p:cNvSpPr/>
            <p:nvPr/>
          </p:nvSpPr>
          <p:spPr>
            <a:xfrm>
              <a:off x="6050260" y="5763814"/>
              <a:ext cx="432048" cy="185466"/>
            </a:xfrm>
            <a:prstGeom prst="rightArrow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7" name="Groupe 16"/>
          <p:cNvGrpSpPr/>
          <p:nvPr/>
        </p:nvGrpSpPr>
        <p:grpSpPr>
          <a:xfrm>
            <a:off x="2048480" y="5069944"/>
            <a:ext cx="2379504" cy="1585476"/>
            <a:chOff x="2048480" y="5069944"/>
            <a:chExt cx="2379504" cy="1585476"/>
          </a:xfrm>
        </p:grpSpPr>
        <p:pic>
          <p:nvPicPr>
            <p:cNvPr id="12" name="Picture 8" descr="Grenouille rousse - Association Nature-Environnement17 (NE17)"/>
            <p:cNvPicPr preferRelativeResize="0"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2048480" y="5069944"/>
              <a:ext cx="2379504" cy="158547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ZoneTexte 18"/>
            <p:cNvSpPr txBox="1"/>
            <p:nvPr/>
          </p:nvSpPr>
          <p:spPr>
            <a:xfrm>
              <a:off x="2102668" y="5130982"/>
              <a:ext cx="162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800" b="1" dirty="0" smtClean="0">
                  <a:solidFill>
                    <a:schemeClr val="bg1"/>
                  </a:solidFill>
                </a:rPr>
                <a:t>Olivier Roques</a:t>
              </a:r>
              <a:endParaRPr lang="fr-FR" sz="8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8" name="Titre 1"/>
          <p:cNvSpPr txBox="1">
            <a:spLocks/>
          </p:cNvSpPr>
          <p:nvPr/>
        </p:nvSpPr>
        <p:spPr>
          <a:xfrm>
            <a:off x="179512" y="44624"/>
            <a:ext cx="7560840" cy="46622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buClr>
                <a:srgbClr val="9C6834"/>
              </a:buClr>
              <a:buFont typeface="Wingdings" panose="05000000000000000000" pitchFamily="2" charset="2"/>
              <a:buChar char="§"/>
            </a:pPr>
            <a:r>
              <a:rPr lang="fr-FR" dirty="0" smtClean="0"/>
              <a:t>Reptiles et Amphibiens : 1</a:t>
            </a:r>
            <a:r>
              <a:rPr lang="fr-FR" baseline="30000" dirty="0" smtClean="0"/>
              <a:t>ers</a:t>
            </a:r>
            <a:r>
              <a:rPr lang="fr-FR" dirty="0" smtClean="0"/>
              <a:t> taxons évalués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73245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512" y="514504"/>
            <a:ext cx="6984776" cy="466224"/>
          </a:xfrm>
        </p:spPr>
        <p:txBody>
          <a:bodyPr/>
          <a:lstStyle/>
          <a:p>
            <a:pPr marL="514350" indent="-514350">
              <a:spcBef>
                <a:spcPts val="800"/>
              </a:spcBef>
              <a:spcAft>
                <a:spcPts val="800"/>
              </a:spcAft>
            </a:pPr>
            <a:r>
              <a:rPr lang="fr-FR" sz="2000" i="1" dirty="0">
                <a:solidFill>
                  <a:srgbClr val="9C6834"/>
                </a:solidFill>
              </a:rPr>
              <a:t>2. </a:t>
            </a:r>
            <a:r>
              <a:rPr lang="fr-FR" sz="2000" i="1" dirty="0" smtClean="0"/>
              <a:t>Démarche générale</a:t>
            </a:r>
            <a:endParaRPr lang="fr-FR" sz="2000" i="1" dirty="0"/>
          </a:p>
        </p:txBody>
      </p:sp>
      <p:sp>
        <p:nvSpPr>
          <p:cNvPr id="8" name="ZoneTexte 7"/>
          <p:cNvSpPr txBox="1"/>
          <p:nvPr/>
        </p:nvSpPr>
        <p:spPr>
          <a:xfrm>
            <a:off x="1588" y="1052736"/>
            <a:ext cx="9144000" cy="386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1950" indent="-285750">
              <a:spcBef>
                <a:spcPct val="50000"/>
              </a:spcBef>
              <a:buFont typeface="Courier New" panose="02070309020205020404" pitchFamily="49" charset="0"/>
              <a:buChar char="o"/>
              <a:tabLst>
                <a:tab pos="146050" algn="l"/>
              </a:tabLst>
            </a:pPr>
            <a:r>
              <a:rPr lang="fr-FR" sz="1400" b="1" u="sng" dirty="0" smtClean="0"/>
              <a:t>Coordination technique</a:t>
            </a:r>
            <a:r>
              <a:rPr lang="fr-FR" sz="1400" dirty="0" smtClean="0"/>
              <a:t> :</a:t>
            </a:r>
          </a:p>
          <a:p>
            <a:pPr marL="361950" indent="-285750">
              <a:spcBef>
                <a:spcPct val="50000"/>
              </a:spcBef>
              <a:buFontTx/>
              <a:buChar char="-"/>
              <a:tabLst>
                <a:tab pos="146050" algn="l"/>
              </a:tabLst>
            </a:pPr>
            <a:r>
              <a:rPr lang="fr-FR" sz="1400" dirty="0" smtClean="0"/>
              <a:t>Reptiles : Nature Environnement 17</a:t>
            </a:r>
          </a:p>
          <a:p>
            <a:pPr marL="361950" indent="-285750">
              <a:spcBef>
                <a:spcPct val="50000"/>
              </a:spcBef>
              <a:buFontTx/>
              <a:buChar char="-"/>
              <a:tabLst>
                <a:tab pos="146050" algn="l"/>
              </a:tabLst>
            </a:pPr>
            <a:r>
              <a:rPr lang="fr-FR" sz="1400" dirty="0" smtClean="0"/>
              <a:t>Amphibiens : Deux-Sèvres Nature Environnement</a:t>
            </a:r>
          </a:p>
          <a:p>
            <a:pPr marL="361950" indent="-285750">
              <a:spcBef>
                <a:spcPct val="50000"/>
              </a:spcBef>
              <a:buFont typeface="Courier New" panose="02070309020205020404" pitchFamily="49" charset="0"/>
              <a:buChar char="o"/>
              <a:tabLst>
                <a:tab pos="146050" algn="l"/>
              </a:tabLst>
            </a:pPr>
            <a:r>
              <a:rPr lang="fr-FR" sz="1400" b="1" u="sng" dirty="0" smtClean="0"/>
              <a:t>Evaluation des espèces selon la méthodologie UICN</a:t>
            </a:r>
            <a:r>
              <a:rPr lang="fr-FR" sz="1400" dirty="0" smtClean="0"/>
              <a:t> :</a:t>
            </a:r>
          </a:p>
          <a:p>
            <a:pPr marL="361950" indent="-285750">
              <a:spcBef>
                <a:spcPct val="50000"/>
              </a:spcBef>
              <a:buFontTx/>
              <a:buChar char="-"/>
              <a:tabLst>
                <a:tab pos="146050" algn="l"/>
              </a:tabLst>
            </a:pPr>
            <a:r>
              <a:rPr lang="fr-FR" sz="1400" dirty="0" smtClean="0"/>
              <a:t>24 amphibiens,</a:t>
            </a:r>
            <a:endParaRPr lang="fr-FR" sz="1400" dirty="0"/>
          </a:p>
          <a:p>
            <a:pPr marL="361950" indent="-285750">
              <a:spcBef>
                <a:spcPct val="50000"/>
              </a:spcBef>
              <a:buFontTx/>
              <a:buChar char="-"/>
              <a:tabLst>
                <a:tab pos="146050" algn="l"/>
              </a:tabLst>
            </a:pPr>
            <a:r>
              <a:rPr lang="fr-FR" sz="1400" dirty="0" smtClean="0"/>
              <a:t>19 reptiles</a:t>
            </a:r>
            <a:r>
              <a:rPr lang="fr-FR" sz="1400" dirty="0"/>
              <a:t>.</a:t>
            </a:r>
            <a:endParaRPr lang="fr-FR" sz="1400" dirty="0" smtClean="0"/>
          </a:p>
          <a:p>
            <a:pPr marL="76200">
              <a:spcBef>
                <a:spcPct val="50000"/>
              </a:spcBef>
              <a:tabLst>
                <a:tab pos="146050" algn="l"/>
              </a:tabLst>
            </a:pPr>
            <a:r>
              <a:rPr lang="fr-FR" sz="1400" dirty="0" smtClean="0"/>
              <a:t>NB : Exclusion des espèces exotiques ayant fait l’objet d’une unique observation dans la région ces 10 dernières années.</a:t>
            </a:r>
          </a:p>
          <a:p>
            <a:pPr marL="361950" indent="-285750">
              <a:spcBef>
                <a:spcPct val="50000"/>
              </a:spcBef>
              <a:buFont typeface="Courier New" panose="02070309020205020404" pitchFamily="49" charset="0"/>
              <a:buChar char="o"/>
              <a:tabLst>
                <a:tab pos="146050" algn="l"/>
              </a:tabLst>
            </a:pPr>
            <a:r>
              <a:rPr lang="fr-FR" sz="1400" b="1" u="sng" dirty="0" smtClean="0"/>
              <a:t>Centralisation des données</a:t>
            </a:r>
            <a:r>
              <a:rPr lang="fr-FR" sz="1400" dirty="0" smtClean="0"/>
              <a:t> :</a:t>
            </a:r>
          </a:p>
          <a:p>
            <a:pPr marL="361950" indent="-285750">
              <a:spcBef>
                <a:spcPct val="50000"/>
              </a:spcBef>
              <a:buFontTx/>
              <a:buChar char="-"/>
              <a:tabLst>
                <a:tab pos="146050" algn="l"/>
              </a:tabLst>
            </a:pPr>
            <a:r>
              <a:rPr lang="fr-FR" sz="1400" dirty="0" smtClean="0"/>
              <a:t>Données </a:t>
            </a:r>
            <a:r>
              <a:rPr lang="fr-FR" sz="1400" dirty="0"/>
              <a:t>départementales des 4 départements comprises entre 1990 et </a:t>
            </a:r>
            <a:r>
              <a:rPr lang="fr-FR" sz="1400" dirty="0" smtClean="0"/>
              <a:t>2015,</a:t>
            </a:r>
            <a:endParaRPr lang="fr-FR" sz="1400" dirty="0"/>
          </a:p>
          <a:p>
            <a:pPr marL="361950" indent="-285750">
              <a:spcBef>
                <a:spcPct val="50000"/>
              </a:spcBef>
              <a:buFontTx/>
              <a:buChar char="-"/>
              <a:tabLst>
                <a:tab pos="146050" algn="l"/>
              </a:tabLst>
            </a:pPr>
            <a:r>
              <a:rPr lang="fr-FR" sz="1400" i="1" dirty="0" smtClean="0"/>
              <a:t>A </a:t>
            </a:r>
            <a:r>
              <a:rPr lang="fr-FR" sz="1400" i="1" dirty="0"/>
              <a:t>minima</a:t>
            </a:r>
            <a:r>
              <a:rPr lang="fr-FR" sz="1400" dirty="0"/>
              <a:t>, un observateur, une date d’observation et des coordonnées géographiques </a:t>
            </a:r>
            <a:r>
              <a:rPr lang="fr-FR" sz="1400" dirty="0" smtClean="0"/>
              <a:t>(harmonisées </a:t>
            </a:r>
            <a:r>
              <a:rPr lang="fr-FR" sz="1400" dirty="0"/>
              <a:t>sous </a:t>
            </a:r>
            <a:r>
              <a:rPr lang="fr-FR" sz="1400" dirty="0" smtClean="0"/>
              <a:t>SIG)</a:t>
            </a:r>
          </a:p>
          <a:p>
            <a:pPr marL="361950" indent="-285750">
              <a:spcBef>
                <a:spcPct val="50000"/>
              </a:spcBef>
              <a:buFont typeface="Wingdings"/>
              <a:buChar char="è"/>
              <a:tabLst>
                <a:tab pos="146050" algn="l"/>
              </a:tabLst>
            </a:pPr>
            <a:r>
              <a:rPr lang="fr-FR" sz="1400" b="1" dirty="0" smtClean="0"/>
              <a:t>25 006</a:t>
            </a:r>
            <a:r>
              <a:rPr lang="fr-FR" sz="1400" dirty="0" smtClean="0"/>
              <a:t> </a:t>
            </a:r>
            <a:r>
              <a:rPr lang="fr-FR" sz="1400" dirty="0"/>
              <a:t>données de Reptiles (</a:t>
            </a:r>
            <a:r>
              <a:rPr lang="fr-FR" sz="1400" b="1" dirty="0" smtClean="0"/>
              <a:t>6 604</a:t>
            </a:r>
            <a:r>
              <a:rPr lang="fr-FR" sz="1400" dirty="0" smtClean="0"/>
              <a:t> </a:t>
            </a:r>
            <a:r>
              <a:rPr lang="fr-FR" sz="1400" dirty="0"/>
              <a:t>entre 1990 et 2005, </a:t>
            </a:r>
            <a:r>
              <a:rPr lang="fr-FR" sz="1400" b="1" dirty="0" smtClean="0"/>
              <a:t>18 402</a:t>
            </a:r>
            <a:r>
              <a:rPr lang="fr-FR" sz="1400" dirty="0" smtClean="0"/>
              <a:t> </a:t>
            </a:r>
            <a:r>
              <a:rPr lang="fr-FR" sz="1400" dirty="0"/>
              <a:t>entre 2006 et 2015</a:t>
            </a:r>
            <a:r>
              <a:rPr lang="fr-FR" sz="1400" dirty="0" smtClean="0"/>
              <a:t>),</a:t>
            </a:r>
          </a:p>
          <a:p>
            <a:pPr marL="361950" indent="-285750">
              <a:spcBef>
                <a:spcPct val="50000"/>
              </a:spcBef>
              <a:buFont typeface="Wingdings"/>
              <a:buChar char="è"/>
              <a:tabLst>
                <a:tab pos="146050" algn="l"/>
              </a:tabLst>
            </a:pPr>
            <a:r>
              <a:rPr lang="fr-FR" sz="1400" b="1" dirty="0" smtClean="0"/>
              <a:t>37 655</a:t>
            </a:r>
            <a:r>
              <a:rPr lang="fr-FR" sz="1400" dirty="0" smtClean="0"/>
              <a:t> </a:t>
            </a:r>
            <a:r>
              <a:rPr lang="fr-FR" sz="1400" dirty="0"/>
              <a:t>données d’Amphibiens (</a:t>
            </a:r>
            <a:r>
              <a:rPr lang="fr-FR" sz="1400" b="1" dirty="0" smtClean="0"/>
              <a:t>9 548</a:t>
            </a:r>
            <a:r>
              <a:rPr lang="fr-FR" sz="1400" dirty="0" smtClean="0"/>
              <a:t> </a:t>
            </a:r>
            <a:r>
              <a:rPr lang="fr-FR" sz="1400" dirty="0"/>
              <a:t>entre 1990 et 2005, </a:t>
            </a:r>
            <a:r>
              <a:rPr lang="fr-FR" sz="1400" b="1" dirty="0" smtClean="0"/>
              <a:t>28 107</a:t>
            </a:r>
            <a:r>
              <a:rPr lang="fr-FR" sz="1400" dirty="0" smtClean="0"/>
              <a:t> </a:t>
            </a:r>
            <a:r>
              <a:rPr lang="fr-FR" sz="1400" dirty="0"/>
              <a:t>entre 2006 et 2015</a:t>
            </a:r>
            <a:r>
              <a:rPr lang="fr-FR" sz="1400" dirty="0" smtClean="0"/>
              <a:t>).</a:t>
            </a:r>
            <a:endParaRPr lang="fr-FR" sz="1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722652" y="4968289"/>
            <a:ext cx="1728192" cy="1882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289042" y="4969981"/>
            <a:ext cx="1747454" cy="186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e 2"/>
          <p:cNvGrpSpPr/>
          <p:nvPr/>
        </p:nvGrpSpPr>
        <p:grpSpPr>
          <a:xfrm>
            <a:off x="-7937" y="4979268"/>
            <a:ext cx="2819080" cy="1880927"/>
            <a:chOff x="-7937" y="4979268"/>
            <a:chExt cx="2819080" cy="1880927"/>
          </a:xfrm>
        </p:grpSpPr>
        <p:pic>
          <p:nvPicPr>
            <p:cNvPr id="5" name="Picture 6" descr="Rainette méridionale - Association Nature-Environnement17 (NE17)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7937" y="4979268"/>
              <a:ext cx="2819080" cy="1880927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ZoneTexte 8"/>
            <p:cNvSpPr txBox="1"/>
            <p:nvPr/>
          </p:nvSpPr>
          <p:spPr>
            <a:xfrm>
              <a:off x="44042" y="5047360"/>
              <a:ext cx="162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800" b="1" dirty="0" smtClean="0">
                  <a:solidFill>
                    <a:schemeClr val="bg1"/>
                  </a:solidFill>
                </a:rPr>
                <a:t>Olivier Roques</a:t>
              </a:r>
              <a:endParaRPr lang="fr-FR" sz="8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" name="Groupe 3"/>
          <p:cNvGrpSpPr/>
          <p:nvPr/>
        </p:nvGrpSpPr>
        <p:grpSpPr>
          <a:xfrm>
            <a:off x="4522192" y="4979720"/>
            <a:ext cx="2816592" cy="1882800"/>
            <a:chOff x="4522192" y="4979720"/>
            <a:chExt cx="2816592" cy="1882800"/>
          </a:xfrm>
        </p:grpSpPr>
        <p:pic>
          <p:nvPicPr>
            <p:cNvPr id="7" name="Picture 6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22192" y="4979720"/>
              <a:ext cx="2816592" cy="18828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0" name="ZoneTexte 9"/>
            <p:cNvSpPr txBox="1"/>
            <p:nvPr/>
          </p:nvSpPr>
          <p:spPr>
            <a:xfrm>
              <a:off x="4561814" y="5021722"/>
              <a:ext cx="162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800" b="1" dirty="0" smtClean="0">
                  <a:solidFill>
                    <a:schemeClr val="bg1"/>
                  </a:solidFill>
                </a:rPr>
                <a:t>Olivier Roques</a:t>
              </a:r>
              <a:endParaRPr lang="fr-FR" sz="8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2" name="Titre 1"/>
          <p:cNvSpPr txBox="1">
            <a:spLocks/>
          </p:cNvSpPr>
          <p:nvPr/>
        </p:nvSpPr>
        <p:spPr>
          <a:xfrm>
            <a:off x="179512" y="44624"/>
            <a:ext cx="7560840" cy="46622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buClr>
                <a:srgbClr val="9C6834"/>
              </a:buClr>
              <a:buFont typeface="Wingdings" panose="05000000000000000000" pitchFamily="2" charset="2"/>
              <a:buChar char="§"/>
            </a:pPr>
            <a:r>
              <a:rPr lang="fr-FR" dirty="0" smtClean="0"/>
              <a:t>Reptiles et Amphibiens : 1</a:t>
            </a:r>
            <a:r>
              <a:rPr lang="fr-FR" baseline="30000" dirty="0" smtClean="0"/>
              <a:t>ers</a:t>
            </a:r>
            <a:r>
              <a:rPr lang="fr-FR" dirty="0" smtClean="0"/>
              <a:t> taxons évalués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14730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512" y="514504"/>
            <a:ext cx="6984776" cy="466224"/>
          </a:xfrm>
        </p:spPr>
        <p:txBody>
          <a:bodyPr/>
          <a:lstStyle/>
          <a:p>
            <a:pPr marL="514350" indent="-514350">
              <a:spcBef>
                <a:spcPts val="800"/>
              </a:spcBef>
              <a:spcAft>
                <a:spcPts val="800"/>
              </a:spcAft>
            </a:pPr>
            <a:r>
              <a:rPr lang="fr-FR" sz="2000" i="1" dirty="0">
                <a:solidFill>
                  <a:srgbClr val="9C6834"/>
                </a:solidFill>
              </a:rPr>
              <a:t>3. </a:t>
            </a:r>
            <a:r>
              <a:rPr lang="fr-FR" sz="2000" i="1" dirty="0" smtClean="0"/>
              <a:t>Comité d’experts et partenaires sollicités</a:t>
            </a:r>
            <a:endParaRPr lang="fr-FR" sz="2000" i="1" dirty="0"/>
          </a:p>
        </p:txBody>
      </p:sp>
      <p:sp>
        <p:nvSpPr>
          <p:cNvPr id="9" name="ZoneTexte 8"/>
          <p:cNvSpPr txBox="1"/>
          <p:nvPr/>
        </p:nvSpPr>
        <p:spPr>
          <a:xfrm>
            <a:off x="0" y="1268760"/>
            <a:ext cx="9036496" cy="48474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400" b="1" dirty="0" smtClean="0"/>
              <a:t>Coordination :</a:t>
            </a:r>
          </a:p>
          <a:p>
            <a:pPr algn="just"/>
            <a:r>
              <a:rPr lang="fr-FR" sz="1400" dirty="0" smtClean="0"/>
              <a:t>Coordination Amphibiens : Alexandre </a:t>
            </a:r>
            <a:r>
              <a:rPr lang="fr-FR" sz="1400" dirty="0" err="1" smtClean="0"/>
              <a:t>Boissinot</a:t>
            </a:r>
            <a:r>
              <a:rPr lang="fr-FR" sz="1400" dirty="0" smtClean="0"/>
              <a:t> (Deux-Sèvres Nature Environnement)</a:t>
            </a:r>
          </a:p>
          <a:p>
            <a:pPr algn="just"/>
            <a:r>
              <a:rPr lang="fr-FR" sz="1400" dirty="0" smtClean="0"/>
              <a:t>Coordination Reptiles : Olivier Roques (Nature Environnement 17)</a:t>
            </a:r>
          </a:p>
          <a:p>
            <a:pPr algn="just"/>
            <a:endParaRPr lang="fr-FR" sz="1400" dirty="0" smtClean="0"/>
          </a:p>
          <a:p>
            <a:pPr algn="just"/>
            <a:r>
              <a:rPr lang="fr-FR" sz="1400" b="1" dirty="0" smtClean="0"/>
              <a:t>Comité d’évaluation :</a:t>
            </a:r>
            <a:endParaRPr lang="fr-FR" sz="1400" dirty="0" smtClean="0"/>
          </a:p>
          <a:p>
            <a:pPr algn="just"/>
            <a:r>
              <a:rPr lang="fr-FR" sz="1400" dirty="0" smtClean="0"/>
              <a:t>Alexandre </a:t>
            </a:r>
            <a:r>
              <a:rPr lang="fr-FR" sz="1400" dirty="0" err="1" smtClean="0"/>
              <a:t>Boissinot</a:t>
            </a:r>
            <a:r>
              <a:rPr lang="fr-FR" sz="1400" dirty="0" smtClean="0"/>
              <a:t> (Deux-Sèvres Nature Environnement), Eric </a:t>
            </a:r>
            <a:r>
              <a:rPr lang="fr-FR" sz="1400" dirty="0" err="1" smtClean="0"/>
              <a:t>Brugel</a:t>
            </a:r>
            <a:r>
              <a:rPr lang="fr-FR" sz="1400" dirty="0" smtClean="0"/>
              <a:t> (LPO France), Marie-Laure Cayatte (RN Marais d’Yves), Florence </a:t>
            </a:r>
            <a:r>
              <a:rPr lang="fr-FR" sz="1400" dirty="0" err="1" smtClean="0"/>
              <a:t>Dell’Amico</a:t>
            </a:r>
            <a:r>
              <a:rPr lang="fr-FR" sz="1400" dirty="0" smtClean="0"/>
              <a:t> (CESTM Aquarium de la Rochelle), Florian Doré (Deux-Sèvres Nature Environnement), Matthieu </a:t>
            </a:r>
            <a:r>
              <a:rPr lang="fr-FR" sz="1400" dirty="0" err="1" smtClean="0"/>
              <a:t>Dorfiac</a:t>
            </a:r>
            <a:r>
              <a:rPr lang="fr-FR" sz="1400" dirty="0" smtClean="0"/>
              <a:t> (Charente Nature), Miguel </a:t>
            </a:r>
            <a:r>
              <a:rPr lang="fr-FR" sz="1400" dirty="0" err="1" smtClean="0"/>
              <a:t>Gailledrat</a:t>
            </a:r>
            <a:r>
              <a:rPr lang="fr-FR" sz="1400" dirty="0" smtClean="0"/>
              <a:t> (Vienne Nature), Philippe Jourde (LPO France), Pierre </a:t>
            </a:r>
            <a:r>
              <a:rPr lang="fr-FR" sz="1400" dirty="0" err="1" smtClean="0"/>
              <a:t>Morinière</a:t>
            </a:r>
            <a:r>
              <a:rPr lang="fr-FR" sz="1400" dirty="0" smtClean="0"/>
              <a:t> (CESTM Aquarium de la Rochelle), François </a:t>
            </a:r>
            <a:r>
              <a:rPr lang="fr-FR" sz="1400" dirty="0" err="1" smtClean="0"/>
              <a:t>Rancon</a:t>
            </a:r>
            <a:r>
              <a:rPr lang="fr-FR" sz="1400" dirty="0" smtClean="0"/>
              <a:t>, Olivier Roques (Nature Environnement 17), Pierre Rousseau (RN </a:t>
            </a:r>
            <a:r>
              <a:rPr lang="fr-FR" sz="1400" dirty="0" err="1" smtClean="0"/>
              <a:t>Moëze</a:t>
            </a:r>
            <a:r>
              <a:rPr lang="fr-FR" sz="1400" dirty="0" smtClean="0"/>
              <a:t>-Oléron), Yann Sellier (RN </a:t>
            </a:r>
            <a:r>
              <a:rPr lang="fr-FR" sz="1400" dirty="0" err="1" smtClean="0"/>
              <a:t>Pinail</a:t>
            </a:r>
            <a:r>
              <a:rPr lang="fr-FR" sz="1400" dirty="0" smtClean="0"/>
              <a:t>), Jean-Marc </a:t>
            </a:r>
            <a:r>
              <a:rPr lang="fr-FR" sz="1400" dirty="0" err="1" smtClean="0"/>
              <a:t>Thirion</a:t>
            </a:r>
            <a:r>
              <a:rPr lang="fr-FR" sz="1400" dirty="0" smtClean="0"/>
              <a:t> (Société Herpétologique de France).</a:t>
            </a:r>
          </a:p>
          <a:p>
            <a:pPr algn="just"/>
            <a:endParaRPr lang="fr-FR" sz="1400" dirty="0" smtClean="0"/>
          </a:p>
          <a:p>
            <a:pPr algn="just"/>
            <a:r>
              <a:rPr lang="fr-FR" sz="1400" b="1" dirty="0" smtClean="0"/>
              <a:t>Autres contributeurs :</a:t>
            </a:r>
            <a:endParaRPr lang="fr-FR" sz="1400" dirty="0" smtClean="0"/>
          </a:p>
          <a:p>
            <a:pPr algn="just"/>
            <a:r>
              <a:rPr lang="fr-FR" sz="1400" dirty="0" smtClean="0"/>
              <a:t>Xavier Bonnet (CEBC/CNRS </a:t>
            </a:r>
            <a:r>
              <a:rPr lang="fr-FR" sz="1400" dirty="0" err="1" smtClean="0"/>
              <a:t>Chizé</a:t>
            </a:r>
            <a:r>
              <a:rPr lang="fr-FR" sz="1400" dirty="0" smtClean="0"/>
              <a:t>), François </a:t>
            </a:r>
            <a:r>
              <a:rPr lang="fr-FR" sz="1400" dirty="0" err="1" smtClean="0"/>
              <a:t>Brischoux</a:t>
            </a:r>
            <a:r>
              <a:rPr lang="fr-FR" sz="1400" dirty="0" smtClean="0"/>
              <a:t> (CEBC/CNRS </a:t>
            </a:r>
            <a:r>
              <a:rPr lang="fr-FR" sz="1400" dirty="0" err="1" smtClean="0"/>
              <a:t>Chizé</a:t>
            </a:r>
            <a:r>
              <a:rPr lang="fr-FR" sz="1400" dirty="0" smtClean="0"/>
              <a:t>), Olivier Lourdais (CEBC/CNRS </a:t>
            </a:r>
            <a:r>
              <a:rPr lang="fr-FR" sz="1400" dirty="0" err="1" smtClean="0"/>
              <a:t>Chizé</a:t>
            </a:r>
            <a:r>
              <a:rPr lang="fr-FR" sz="1400" dirty="0" smtClean="0"/>
              <a:t>), Pierre-André Crochet (CEFE/CNRS Montpellier), Jean-Christophe de </a:t>
            </a:r>
            <a:r>
              <a:rPr lang="fr-FR" sz="1400" dirty="0" err="1" smtClean="0"/>
              <a:t>Massary</a:t>
            </a:r>
            <a:r>
              <a:rPr lang="fr-FR" sz="1400" dirty="0" smtClean="0"/>
              <a:t> (MNHN), Alain Kim, Jean-Pierre Baron.</a:t>
            </a:r>
          </a:p>
          <a:p>
            <a:pPr algn="just"/>
            <a:endParaRPr lang="fr-FR" sz="1400" dirty="0"/>
          </a:p>
          <a:p>
            <a:pPr algn="just"/>
            <a:endParaRPr lang="fr-FR" sz="1400" dirty="0" smtClean="0"/>
          </a:p>
          <a:p>
            <a:pPr algn="just"/>
            <a:endParaRPr lang="fr-FR" sz="1400" dirty="0" smtClean="0"/>
          </a:p>
          <a:p>
            <a:pPr algn="ctr"/>
            <a:r>
              <a:rPr lang="fr-FR" sz="2000" b="1" dirty="0" smtClean="0"/>
              <a:t>Soit 23 personnes mobilisées, 13 structures</a:t>
            </a:r>
          </a:p>
          <a:p>
            <a:pPr algn="ctr"/>
            <a:endParaRPr lang="fr-FR" sz="1100" dirty="0" smtClean="0"/>
          </a:p>
          <a:p>
            <a:pPr algn="ctr"/>
            <a:endParaRPr lang="fr-FR" sz="1100" dirty="0" smtClean="0"/>
          </a:p>
          <a:p>
            <a:pPr algn="ctr"/>
            <a:endParaRPr lang="fr-FR" sz="1100" dirty="0" smtClean="0"/>
          </a:p>
          <a:p>
            <a:pPr algn="ctr"/>
            <a:r>
              <a:rPr lang="fr-FR" b="1" i="1" dirty="0" smtClean="0"/>
              <a:t>Réunion de travail avec le comité d’ évaluation le 27 Janvier 2016</a:t>
            </a:r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179512" y="44624"/>
            <a:ext cx="7560840" cy="46622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buClr>
                <a:srgbClr val="9C6834"/>
              </a:buClr>
              <a:buFont typeface="Wingdings" panose="05000000000000000000" pitchFamily="2" charset="2"/>
              <a:buChar char="§"/>
            </a:pPr>
            <a:r>
              <a:rPr lang="fr-FR" dirty="0" smtClean="0"/>
              <a:t>Reptiles et Amphibiens : 1</a:t>
            </a:r>
            <a:r>
              <a:rPr lang="fr-FR" baseline="30000" dirty="0" smtClean="0"/>
              <a:t>ers</a:t>
            </a:r>
            <a:r>
              <a:rPr lang="fr-FR" dirty="0" smtClean="0"/>
              <a:t> taxons évalués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18809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512" y="514504"/>
            <a:ext cx="6984776" cy="466224"/>
          </a:xfrm>
        </p:spPr>
        <p:txBody>
          <a:bodyPr/>
          <a:lstStyle/>
          <a:p>
            <a:pPr marL="514350" indent="-514350">
              <a:spcBef>
                <a:spcPts val="800"/>
              </a:spcBef>
              <a:spcAft>
                <a:spcPts val="800"/>
              </a:spcAft>
            </a:pPr>
            <a:r>
              <a:rPr lang="fr-FR" sz="2000" i="1" dirty="0">
                <a:solidFill>
                  <a:srgbClr val="9C6834"/>
                </a:solidFill>
              </a:rPr>
              <a:t>4. </a:t>
            </a:r>
            <a:r>
              <a:rPr lang="fr-FR" sz="2000" i="1" dirty="0" smtClean="0"/>
              <a:t>Méthodologie d’évaluation</a:t>
            </a:r>
            <a:endParaRPr lang="fr-FR" sz="2000" i="1" dirty="0"/>
          </a:p>
        </p:txBody>
      </p:sp>
      <p:sp>
        <p:nvSpPr>
          <p:cNvPr id="4" name="ZoneTexte 3"/>
          <p:cNvSpPr txBox="1"/>
          <p:nvPr/>
        </p:nvSpPr>
        <p:spPr>
          <a:xfrm>
            <a:off x="323529" y="1268760"/>
            <a:ext cx="6157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fr-FR" b="1" dirty="0" smtClean="0"/>
              <a:t>Critères UICN utilisés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539491" y="2708920"/>
            <a:ext cx="81004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b="1" dirty="0" smtClean="0"/>
              <a:t>A. </a:t>
            </a:r>
            <a:r>
              <a:rPr lang="fr-FR" sz="1400" b="1" i="1" u="sng" dirty="0" smtClean="0"/>
              <a:t>Réduction de la population</a:t>
            </a:r>
            <a:r>
              <a:rPr lang="fr-FR" sz="1400" i="1" dirty="0" smtClean="0"/>
              <a:t> </a:t>
            </a:r>
            <a:r>
              <a:rPr lang="fr-FR" sz="1400" dirty="0" smtClean="0"/>
              <a:t>= Basé sur l’évolution du nombre d’individus mâtures au sein de la </a:t>
            </a:r>
            <a:r>
              <a:rPr lang="fr-FR" sz="1400" dirty="0" err="1" smtClean="0"/>
              <a:t>dition</a:t>
            </a:r>
            <a:r>
              <a:rPr lang="fr-FR" sz="1400" dirty="0" smtClean="0"/>
              <a:t>.</a:t>
            </a:r>
            <a:endParaRPr lang="fr-FR" sz="1400" b="1" dirty="0" smtClean="0"/>
          </a:p>
        </p:txBody>
      </p:sp>
      <p:sp>
        <p:nvSpPr>
          <p:cNvPr id="6" name="ZoneTexte 5"/>
          <p:cNvSpPr txBox="1"/>
          <p:nvPr/>
        </p:nvSpPr>
        <p:spPr>
          <a:xfrm>
            <a:off x="539553" y="3212976"/>
            <a:ext cx="72007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b="1" dirty="0"/>
              <a:t>B</a:t>
            </a:r>
            <a:r>
              <a:rPr lang="fr-FR" sz="1400" b="1" dirty="0" smtClean="0"/>
              <a:t>. </a:t>
            </a:r>
            <a:r>
              <a:rPr lang="fr-FR" sz="1400" b="1" i="1" u="sng" dirty="0" smtClean="0"/>
              <a:t>Répartition géographique</a:t>
            </a:r>
            <a:r>
              <a:rPr lang="fr-FR" sz="1400" i="1" dirty="0" smtClean="0"/>
              <a:t> </a:t>
            </a:r>
            <a:r>
              <a:rPr lang="fr-FR" sz="1400" dirty="0" smtClean="0"/>
              <a:t>= Basé sur la surface occupée par l’espèce au sein de la </a:t>
            </a:r>
            <a:r>
              <a:rPr lang="fr-FR" sz="1400" dirty="0" err="1" smtClean="0"/>
              <a:t>dition</a:t>
            </a:r>
            <a:r>
              <a:rPr lang="fr-FR" sz="1400" dirty="0" smtClean="0"/>
              <a:t>.</a:t>
            </a:r>
            <a:endParaRPr lang="fr-FR" sz="1400" b="1" dirty="0" smtClean="0"/>
          </a:p>
        </p:txBody>
      </p:sp>
      <p:sp>
        <p:nvSpPr>
          <p:cNvPr id="7" name="ZoneTexte 6"/>
          <p:cNvSpPr txBox="1"/>
          <p:nvPr/>
        </p:nvSpPr>
        <p:spPr>
          <a:xfrm>
            <a:off x="539553" y="3769295"/>
            <a:ext cx="72007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b="1" dirty="0" smtClean="0"/>
              <a:t>C. </a:t>
            </a:r>
            <a:r>
              <a:rPr lang="fr-FR" sz="1400" b="1" i="1" u="sng" dirty="0" smtClean="0"/>
              <a:t>Petite population et déclin</a:t>
            </a:r>
            <a:r>
              <a:rPr lang="fr-FR" sz="1400" i="1" dirty="0" smtClean="0"/>
              <a:t> </a:t>
            </a:r>
            <a:r>
              <a:rPr lang="fr-FR" sz="1400" dirty="0"/>
              <a:t>= Basé sur </a:t>
            </a:r>
            <a:r>
              <a:rPr lang="fr-FR" sz="1400" dirty="0" smtClean="0"/>
              <a:t>le nombre </a:t>
            </a:r>
            <a:r>
              <a:rPr lang="fr-FR" sz="1400" dirty="0"/>
              <a:t>d’individus mâtures </a:t>
            </a:r>
            <a:r>
              <a:rPr lang="fr-FR" sz="1400" dirty="0" smtClean="0"/>
              <a:t>au sein de la </a:t>
            </a:r>
            <a:r>
              <a:rPr lang="fr-FR" sz="1400" dirty="0" err="1"/>
              <a:t>dition</a:t>
            </a:r>
            <a:r>
              <a:rPr lang="fr-FR" sz="1400" dirty="0"/>
              <a:t>.</a:t>
            </a:r>
            <a:endParaRPr lang="fr-FR" sz="1400" b="1" dirty="0" smtClean="0"/>
          </a:p>
        </p:txBody>
      </p:sp>
      <p:sp>
        <p:nvSpPr>
          <p:cNvPr id="8" name="ZoneTexte 7"/>
          <p:cNvSpPr txBox="1"/>
          <p:nvPr/>
        </p:nvSpPr>
        <p:spPr>
          <a:xfrm>
            <a:off x="539554" y="4365104"/>
            <a:ext cx="77768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b="1" dirty="0" smtClean="0"/>
              <a:t>D. </a:t>
            </a:r>
            <a:r>
              <a:rPr lang="fr-FR" sz="1400" b="1" i="1" u="sng" dirty="0" smtClean="0"/>
              <a:t>Population très petite ou restreinte</a:t>
            </a:r>
            <a:r>
              <a:rPr lang="fr-FR" sz="1400" b="1" i="1" dirty="0" smtClean="0"/>
              <a:t> </a:t>
            </a:r>
            <a:r>
              <a:rPr lang="fr-FR" sz="1400" dirty="0" smtClean="0"/>
              <a:t>= </a:t>
            </a:r>
            <a:r>
              <a:rPr lang="fr-FR" sz="1400" dirty="0"/>
              <a:t>Basé sur </a:t>
            </a:r>
            <a:r>
              <a:rPr lang="fr-FR" sz="1400" dirty="0" smtClean="0"/>
              <a:t>le nombre </a:t>
            </a:r>
            <a:r>
              <a:rPr lang="fr-FR" sz="1400" dirty="0"/>
              <a:t>d’individus mâtures </a:t>
            </a:r>
            <a:r>
              <a:rPr lang="fr-FR" sz="1400" dirty="0" smtClean="0"/>
              <a:t>au sein de la </a:t>
            </a:r>
            <a:r>
              <a:rPr lang="fr-FR" sz="1400" dirty="0" err="1"/>
              <a:t>dition</a:t>
            </a:r>
            <a:r>
              <a:rPr lang="fr-FR" sz="1400" dirty="0"/>
              <a:t>.</a:t>
            </a:r>
            <a:endParaRPr lang="fr-FR" sz="1400" b="1" dirty="0" smtClean="0"/>
          </a:p>
        </p:txBody>
      </p:sp>
      <p:sp>
        <p:nvSpPr>
          <p:cNvPr id="10" name="ZoneTexte 9"/>
          <p:cNvSpPr txBox="1"/>
          <p:nvPr/>
        </p:nvSpPr>
        <p:spPr>
          <a:xfrm>
            <a:off x="539553" y="4941168"/>
            <a:ext cx="63367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b="1" dirty="0" smtClean="0"/>
              <a:t>E. </a:t>
            </a:r>
            <a:r>
              <a:rPr lang="fr-FR" sz="1400" b="1" i="1" u="sng" dirty="0" smtClean="0"/>
              <a:t>Analyse quantitative</a:t>
            </a:r>
            <a:r>
              <a:rPr lang="fr-FR" sz="1400" b="1" i="1" dirty="0" smtClean="0"/>
              <a:t> </a:t>
            </a:r>
            <a:r>
              <a:rPr lang="fr-FR" sz="1400" dirty="0" smtClean="0"/>
              <a:t>= </a:t>
            </a:r>
            <a:r>
              <a:rPr lang="fr-FR" sz="1400" dirty="0"/>
              <a:t>Basé sur </a:t>
            </a:r>
            <a:r>
              <a:rPr lang="fr-FR" sz="1400" dirty="0" smtClean="0"/>
              <a:t>une probabilité d’extinction dans la nature.</a:t>
            </a:r>
            <a:endParaRPr lang="fr-FR" sz="1400" b="1" dirty="0" smtClean="0"/>
          </a:p>
        </p:txBody>
      </p:sp>
      <p:sp>
        <p:nvSpPr>
          <p:cNvPr id="11" name="ZoneTexte 10"/>
          <p:cNvSpPr txBox="1"/>
          <p:nvPr/>
        </p:nvSpPr>
        <p:spPr>
          <a:xfrm>
            <a:off x="107504" y="1772816"/>
            <a:ext cx="82089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/>
              <a:t>5 critères permettent d’évaluer l’appartenance d’un taxon à l’une des catégories du groupe « menacé » de la Liste rouge (CR, EN, VU) :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520502" y="2311479"/>
            <a:ext cx="93610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600" dirty="0" smtClean="0">
                <a:solidFill>
                  <a:srgbClr val="FF0000"/>
                </a:solidFill>
              </a:rPr>
              <a:t>X</a:t>
            </a:r>
            <a:endParaRPr lang="fr-FR" sz="6600" dirty="0">
              <a:solidFill>
                <a:srgbClr val="FF0000"/>
              </a:solidFill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515169" y="3363024"/>
            <a:ext cx="93610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600" dirty="0" smtClean="0">
                <a:solidFill>
                  <a:srgbClr val="FF0000"/>
                </a:solidFill>
              </a:rPr>
              <a:t>X</a:t>
            </a:r>
            <a:endParaRPr lang="fr-FR" sz="6600" dirty="0">
              <a:solidFill>
                <a:srgbClr val="FF0000"/>
              </a:solidFill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515169" y="3977535"/>
            <a:ext cx="93610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600" dirty="0" smtClean="0">
                <a:solidFill>
                  <a:srgbClr val="FF0000"/>
                </a:solidFill>
              </a:rPr>
              <a:t>X</a:t>
            </a:r>
            <a:endParaRPr lang="fr-FR" sz="6600" dirty="0">
              <a:solidFill>
                <a:srgbClr val="FF0000"/>
              </a:solidFill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515169" y="4572604"/>
            <a:ext cx="93610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600" dirty="0" smtClean="0">
                <a:solidFill>
                  <a:srgbClr val="FF0000"/>
                </a:solidFill>
              </a:rPr>
              <a:t>X</a:t>
            </a:r>
            <a:endParaRPr lang="fr-FR" sz="6600" dirty="0">
              <a:solidFill>
                <a:srgbClr val="FF0000"/>
              </a:solidFill>
            </a:endParaRPr>
          </a:p>
        </p:txBody>
      </p:sp>
      <p:sp>
        <p:nvSpPr>
          <p:cNvPr id="14" name="Titre 1"/>
          <p:cNvSpPr txBox="1">
            <a:spLocks/>
          </p:cNvSpPr>
          <p:nvPr/>
        </p:nvSpPr>
        <p:spPr>
          <a:xfrm>
            <a:off x="179512" y="44624"/>
            <a:ext cx="7560840" cy="46622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buClr>
                <a:srgbClr val="9C6834"/>
              </a:buClr>
              <a:buFont typeface="Wingdings" panose="05000000000000000000" pitchFamily="2" charset="2"/>
              <a:buChar char="§"/>
            </a:pPr>
            <a:r>
              <a:rPr lang="fr-FR" dirty="0" smtClean="0"/>
              <a:t>Reptiles et Amphibiens : 1</a:t>
            </a:r>
            <a:r>
              <a:rPr lang="fr-FR" baseline="30000" dirty="0" smtClean="0"/>
              <a:t>ers</a:t>
            </a:r>
            <a:r>
              <a:rPr lang="fr-FR" dirty="0" smtClean="0"/>
              <a:t> taxons évalués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56205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7" grpId="0"/>
      <p:bldP spid="18" grpId="0"/>
      <p:bldP spid="1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512" y="514504"/>
            <a:ext cx="6984776" cy="466224"/>
          </a:xfrm>
        </p:spPr>
        <p:txBody>
          <a:bodyPr/>
          <a:lstStyle/>
          <a:p>
            <a:pPr marL="514350" indent="-514350">
              <a:spcBef>
                <a:spcPts val="800"/>
              </a:spcBef>
              <a:spcAft>
                <a:spcPts val="800"/>
              </a:spcAft>
            </a:pPr>
            <a:r>
              <a:rPr lang="fr-FR" sz="2000" i="1" dirty="0">
                <a:solidFill>
                  <a:srgbClr val="9C6834"/>
                </a:solidFill>
              </a:rPr>
              <a:t>4. </a:t>
            </a:r>
            <a:r>
              <a:rPr lang="fr-FR" sz="2000" i="1" dirty="0" smtClean="0"/>
              <a:t>Méthodologie d’évaluation</a:t>
            </a:r>
            <a:endParaRPr lang="fr-FR" sz="2000" i="1" dirty="0"/>
          </a:p>
        </p:txBody>
      </p:sp>
      <p:sp>
        <p:nvSpPr>
          <p:cNvPr id="14" name="ZoneTexte 13"/>
          <p:cNvSpPr txBox="1"/>
          <p:nvPr/>
        </p:nvSpPr>
        <p:spPr>
          <a:xfrm>
            <a:off x="827584" y="1700808"/>
            <a:ext cx="8136904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1400" b="1" u="sng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b="1" dirty="0" smtClean="0"/>
              <a:t>B1 : </a:t>
            </a:r>
            <a:r>
              <a:rPr lang="fr-FR" sz="1400" b="1" u="sng" dirty="0" smtClean="0"/>
              <a:t>Zone d’</a:t>
            </a:r>
            <a:r>
              <a:rPr lang="fr-FR" sz="1400" b="1" u="sng" dirty="0" err="1" smtClean="0"/>
              <a:t>occurence</a:t>
            </a:r>
            <a:r>
              <a:rPr lang="fr-FR" sz="1400" b="1" dirty="0" smtClean="0"/>
              <a:t> (EOO)</a:t>
            </a:r>
            <a:r>
              <a:rPr lang="fr-FR" sz="1400" dirty="0" smtClean="0"/>
              <a:t> = Superficie délimitée par la ligne imaginaire continue la plus courte possible pouvant renfermer tous les sites connus, déduits ou prévus de présence actuelle d’un taxon, à l’exclusion des individus erratiques. Cette mesure peut exclure des discontinuités ou disjonctions dans la répartition globale d’un taxon.</a:t>
            </a:r>
          </a:p>
          <a:p>
            <a:pPr>
              <a:tabLst>
                <a:tab pos="265113" algn="l"/>
              </a:tabLst>
            </a:pPr>
            <a:r>
              <a:rPr lang="fr-FR" sz="1400" dirty="0" smtClean="0">
                <a:sym typeface="Wingdings" panose="05000000000000000000" pitchFamily="2" charset="2"/>
              </a:rPr>
              <a:t>	 Polygone convexe minimum (Km</a:t>
            </a:r>
            <a:r>
              <a:rPr lang="fr-FR" sz="1400" baseline="30000" dirty="0" smtClean="0">
                <a:sym typeface="Wingdings" panose="05000000000000000000" pitchFamily="2" charset="2"/>
              </a:rPr>
              <a:t>2</a:t>
            </a:r>
            <a:r>
              <a:rPr lang="fr-FR" sz="1400" dirty="0" smtClean="0">
                <a:sym typeface="Wingdings" panose="05000000000000000000" pitchFamily="2" charset="2"/>
              </a:rPr>
              <a:t>)</a:t>
            </a:r>
          </a:p>
          <a:p>
            <a:pPr>
              <a:tabLst>
                <a:tab pos="265113" algn="l"/>
              </a:tabLst>
            </a:pPr>
            <a:endParaRPr lang="fr-FR" sz="1400" dirty="0" smtClean="0">
              <a:sym typeface="Wingdings" panose="05000000000000000000" pitchFamily="2" charset="2"/>
            </a:endParaRPr>
          </a:p>
          <a:p>
            <a:pPr>
              <a:tabLst>
                <a:tab pos="265113" algn="l"/>
              </a:tabLst>
            </a:pPr>
            <a:endParaRPr lang="fr-FR" sz="1400" dirty="0" smtClean="0">
              <a:sym typeface="Wingdings" panose="05000000000000000000" pitchFamily="2" charset="2"/>
            </a:endParaRPr>
          </a:p>
          <a:p>
            <a:pPr>
              <a:tabLst>
                <a:tab pos="265113" algn="l"/>
              </a:tabLst>
            </a:pPr>
            <a:endParaRPr lang="fr-FR" sz="1400" dirty="0" smtClean="0">
              <a:sym typeface="Wingdings" panose="05000000000000000000" pitchFamily="2" charset="2"/>
            </a:endParaRPr>
          </a:p>
          <a:p>
            <a:pPr>
              <a:tabLst>
                <a:tab pos="265113" algn="l"/>
              </a:tabLst>
            </a:pPr>
            <a:endParaRPr lang="fr-FR" sz="1400" dirty="0" smtClean="0">
              <a:sym typeface="Wingdings" panose="05000000000000000000" pitchFamily="2" charset="2"/>
            </a:endParaRPr>
          </a:p>
          <a:p>
            <a:pPr>
              <a:tabLst>
                <a:tab pos="265113" algn="l"/>
              </a:tabLst>
            </a:pPr>
            <a:endParaRPr lang="fr-FR" sz="1400" dirty="0" smtClean="0">
              <a:sym typeface="Wingdings" panose="05000000000000000000" pitchFamily="2" charset="2"/>
            </a:endParaRPr>
          </a:p>
          <a:p>
            <a:pPr>
              <a:tabLst>
                <a:tab pos="265113" algn="l"/>
              </a:tabLst>
            </a:pPr>
            <a:endParaRPr lang="fr-FR" sz="1400" u="sng" dirty="0" smtClean="0"/>
          </a:p>
          <a:p>
            <a:endParaRPr lang="fr-FR" sz="1400" b="1" u="sng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b="1" dirty="0" smtClean="0"/>
              <a:t>B2 : </a:t>
            </a:r>
            <a:r>
              <a:rPr lang="fr-FR" sz="1400" b="1" u="sng" dirty="0" smtClean="0"/>
              <a:t>Zone d’occupation</a:t>
            </a:r>
            <a:r>
              <a:rPr lang="fr-FR" sz="1400" b="1" dirty="0" smtClean="0"/>
              <a:t> (AOO) </a:t>
            </a:r>
            <a:r>
              <a:rPr lang="fr-FR" sz="1400" dirty="0" smtClean="0"/>
              <a:t>= Superficie occupée par un taxon au sein de la « zone d’occurrence », à l’exclusion des individus errants. Cette mesure reflète le fait qu’un taxon ne se rencontre généralement pas dans toute sa zone d’occurrence, qui peut comprendre des habitats peu appropriés ou inoccupés.</a:t>
            </a:r>
          </a:p>
          <a:p>
            <a:pPr>
              <a:tabLst>
                <a:tab pos="265113" algn="l"/>
              </a:tabLst>
            </a:pPr>
            <a:r>
              <a:rPr lang="fr-FR" sz="1400" dirty="0">
                <a:sym typeface="Wingdings" panose="05000000000000000000" pitchFamily="2" charset="2"/>
              </a:rPr>
              <a:t>	</a:t>
            </a:r>
            <a:r>
              <a:rPr lang="fr-FR" sz="1400" dirty="0" smtClean="0">
                <a:sym typeface="Wingdings" panose="05000000000000000000" pitchFamily="2" charset="2"/>
              </a:rPr>
              <a:t> Nb de mailles L93 2x2 Km (</a:t>
            </a:r>
            <a:r>
              <a:rPr lang="fr-FR" sz="1400" dirty="0" err="1" smtClean="0">
                <a:sym typeface="Wingdings" panose="05000000000000000000" pitchFamily="2" charset="2"/>
              </a:rPr>
              <a:t>Km</a:t>
            </a:r>
            <a:r>
              <a:rPr lang="fr-FR" sz="1400" baseline="30000" dirty="0" err="1" smtClean="0">
                <a:sym typeface="Wingdings" panose="05000000000000000000" pitchFamily="2" charset="2"/>
              </a:rPr>
              <a:t>2</a:t>
            </a:r>
            <a:r>
              <a:rPr lang="fr-FR" sz="1400" dirty="0" smtClean="0">
                <a:sym typeface="Wingdings" panose="05000000000000000000" pitchFamily="2" charset="2"/>
              </a:rPr>
              <a:t>)</a:t>
            </a:r>
            <a:endParaRPr lang="fr-FR" sz="1400" dirty="0" smtClean="0"/>
          </a:p>
        </p:txBody>
      </p:sp>
      <p:grpSp>
        <p:nvGrpSpPr>
          <p:cNvPr id="9" name="Groupe 8"/>
          <p:cNvGrpSpPr/>
          <p:nvPr/>
        </p:nvGrpSpPr>
        <p:grpSpPr>
          <a:xfrm>
            <a:off x="4283968" y="2708920"/>
            <a:ext cx="4182911" cy="1370480"/>
            <a:chOff x="4283968" y="2852936"/>
            <a:chExt cx="4182911" cy="1370480"/>
          </a:xfrm>
        </p:grpSpPr>
        <p:pic>
          <p:nvPicPr>
            <p:cNvPr id="20" name="Picture 4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4283968" y="2852936"/>
              <a:ext cx="1263412" cy="13619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" name="ZoneTexte 20"/>
            <p:cNvSpPr txBox="1"/>
            <p:nvPr/>
          </p:nvSpPr>
          <p:spPr>
            <a:xfrm flipH="1">
              <a:off x="4427984" y="3063808"/>
              <a:ext cx="18417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b="1" dirty="0" smtClean="0"/>
                <a:t>1</a:t>
              </a:r>
              <a:endParaRPr lang="fr-FR" b="1" dirty="0"/>
            </a:p>
          </p:txBody>
        </p:sp>
        <p:grpSp>
          <p:nvGrpSpPr>
            <p:cNvPr id="22" name="Groupe 21"/>
            <p:cNvGrpSpPr/>
            <p:nvPr/>
          </p:nvGrpSpPr>
          <p:grpSpPr>
            <a:xfrm>
              <a:off x="5724128" y="2852936"/>
              <a:ext cx="1291243" cy="1366197"/>
              <a:chOff x="3183248" y="1947652"/>
              <a:chExt cx="2756904" cy="2916936"/>
            </a:xfrm>
          </p:grpSpPr>
          <p:pic>
            <p:nvPicPr>
              <p:cNvPr id="34" name="Picture 2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 bwMode="auto">
              <a:xfrm>
                <a:off x="3183248" y="1947652"/>
                <a:ext cx="2756904" cy="29169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5" name="ZoneTexte 34"/>
              <p:cNvSpPr txBox="1"/>
              <p:nvPr/>
            </p:nvSpPr>
            <p:spPr>
              <a:xfrm>
                <a:off x="3602712" y="2393452"/>
                <a:ext cx="393224" cy="7885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b="1" dirty="0" smtClean="0"/>
                  <a:t>2</a:t>
                </a:r>
                <a:endParaRPr lang="fr-FR" b="1" dirty="0"/>
              </a:p>
            </p:txBody>
          </p:sp>
        </p:grpSp>
        <p:grpSp>
          <p:nvGrpSpPr>
            <p:cNvPr id="23" name="Groupe 22"/>
            <p:cNvGrpSpPr/>
            <p:nvPr/>
          </p:nvGrpSpPr>
          <p:grpSpPr>
            <a:xfrm>
              <a:off x="7164288" y="2852936"/>
              <a:ext cx="1302591" cy="1370480"/>
              <a:chOff x="6183356" y="1943080"/>
              <a:chExt cx="2781132" cy="2926080"/>
            </a:xfrm>
          </p:grpSpPr>
          <p:pic>
            <p:nvPicPr>
              <p:cNvPr id="32" name="Picture 3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 bwMode="auto">
              <a:xfrm>
                <a:off x="6183356" y="1943080"/>
                <a:ext cx="2781132" cy="29260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3" name="ZoneTexte 32"/>
              <p:cNvSpPr txBox="1"/>
              <p:nvPr/>
            </p:nvSpPr>
            <p:spPr>
              <a:xfrm>
                <a:off x="6588224" y="2393304"/>
                <a:ext cx="393224" cy="7885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b="1" dirty="0" smtClean="0"/>
                  <a:t>3</a:t>
                </a:r>
                <a:endParaRPr lang="fr-FR" b="1" dirty="0"/>
              </a:p>
            </p:txBody>
          </p:sp>
        </p:grpSp>
      </p:grpSp>
      <p:grpSp>
        <p:nvGrpSpPr>
          <p:cNvPr id="12" name="Groupe 11"/>
          <p:cNvGrpSpPr/>
          <p:nvPr/>
        </p:nvGrpSpPr>
        <p:grpSpPr>
          <a:xfrm>
            <a:off x="4211960" y="5301208"/>
            <a:ext cx="4325915" cy="1440160"/>
            <a:chOff x="4211960" y="5373216"/>
            <a:chExt cx="4325915" cy="1440160"/>
          </a:xfrm>
        </p:grpSpPr>
        <p:pic>
          <p:nvPicPr>
            <p:cNvPr id="24" name="Picture 2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4211960" y="5373216"/>
              <a:ext cx="1373408" cy="14178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" name="ZoneTexte 24"/>
            <p:cNvSpPr txBox="1"/>
            <p:nvPr/>
          </p:nvSpPr>
          <p:spPr>
            <a:xfrm flipH="1">
              <a:off x="4355976" y="5508703"/>
              <a:ext cx="19113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b="1" dirty="0" smtClean="0"/>
                <a:t>1</a:t>
              </a:r>
              <a:endParaRPr lang="fr-FR" b="1" dirty="0"/>
            </a:p>
          </p:txBody>
        </p:sp>
        <p:grpSp>
          <p:nvGrpSpPr>
            <p:cNvPr id="26" name="Groupe 25"/>
            <p:cNvGrpSpPr/>
            <p:nvPr/>
          </p:nvGrpSpPr>
          <p:grpSpPr>
            <a:xfrm>
              <a:off x="5759033" y="5373216"/>
              <a:ext cx="1342359" cy="1440160"/>
              <a:chOff x="3293312" y="2132856"/>
              <a:chExt cx="2718848" cy="2916936"/>
            </a:xfrm>
          </p:grpSpPr>
          <p:pic>
            <p:nvPicPr>
              <p:cNvPr id="30" name="Picture 3"/>
              <p:cNvPicPr>
                <a:picLocks noChangeAspect="1" noChangeArrowheads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 bwMode="auto">
              <a:xfrm>
                <a:off x="3293312" y="2132856"/>
                <a:ext cx="2718848" cy="29169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1" name="ZoneTexte 30"/>
              <p:cNvSpPr txBox="1"/>
              <p:nvPr/>
            </p:nvSpPr>
            <p:spPr>
              <a:xfrm>
                <a:off x="3602712" y="2411745"/>
                <a:ext cx="393224" cy="7480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b="1" dirty="0" smtClean="0"/>
                  <a:t>2</a:t>
                </a:r>
                <a:endParaRPr lang="fr-FR" b="1" dirty="0"/>
              </a:p>
            </p:txBody>
          </p:sp>
        </p:grpSp>
        <p:grpSp>
          <p:nvGrpSpPr>
            <p:cNvPr id="27" name="Groupe 26"/>
            <p:cNvGrpSpPr/>
            <p:nvPr/>
          </p:nvGrpSpPr>
          <p:grpSpPr>
            <a:xfrm>
              <a:off x="7236295" y="5373216"/>
              <a:ext cx="1301580" cy="1440160"/>
              <a:chOff x="6312557" y="2140848"/>
              <a:chExt cx="2723939" cy="2935224"/>
            </a:xfrm>
          </p:grpSpPr>
          <p:pic>
            <p:nvPicPr>
              <p:cNvPr id="28" name="Picture 4"/>
              <p:cNvPicPr>
                <a:picLocks noChangeAspect="1" noChangeArrowheads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 bwMode="auto">
              <a:xfrm>
                <a:off x="6312557" y="2140848"/>
                <a:ext cx="2723939" cy="29352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9" name="ZoneTexte 28"/>
              <p:cNvSpPr txBox="1"/>
              <p:nvPr/>
            </p:nvSpPr>
            <p:spPr>
              <a:xfrm>
                <a:off x="6636193" y="2411596"/>
                <a:ext cx="393223" cy="7527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b="1" dirty="0" smtClean="0"/>
                  <a:t>3</a:t>
                </a:r>
                <a:endParaRPr lang="fr-FR" b="1" dirty="0"/>
              </a:p>
            </p:txBody>
          </p:sp>
        </p:grpSp>
      </p:grpSp>
      <p:sp>
        <p:nvSpPr>
          <p:cNvPr id="37" name="ZoneTexte 36"/>
          <p:cNvSpPr txBox="1"/>
          <p:nvPr/>
        </p:nvSpPr>
        <p:spPr>
          <a:xfrm>
            <a:off x="323529" y="1268760"/>
            <a:ext cx="6157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fr-FR" b="1" dirty="0" smtClean="0"/>
              <a:t>Critère de répartition géographique</a:t>
            </a:r>
          </a:p>
        </p:txBody>
      </p:sp>
      <p:sp>
        <p:nvSpPr>
          <p:cNvPr id="36" name="Titre 1"/>
          <p:cNvSpPr txBox="1">
            <a:spLocks/>
          </p:cNvSpPr>
          <p:nvPr/>
        </p:nvSpPr>
        <p:spPr>
          <a:xfrm>
            <a:off x="179512" y="44624"/>
            <a:ext cx="7560840" cy="46622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buClr>
                <a:srgbClr val="9C6834"/>
              </a:buClr>
              <a:buFont typeface="Wingdings" panose="05000000000000000000" pitchFamily="2" charset="2"/>
              <a:buChar char="§"/>
            </a:pPr>
            <a:r>
              <a:rPr lang="fr-FR" dirty="0" smtClean="0"/>
              <a:t>Reptiles et Amphibiens : 1</a:t>
            </a:r>
            <a:r>
              <a:rPr lang="fr-FR" baseline="30000" dirty="0" smtClean="0"/>
              <a:t>ers</a:t>
            </a:r>
            <a:r>
              <a:rPr lang="fr-FR" dirty="0" smtClean="0"/>
              <a:t> taxons évalués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60292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512" y="514504"/>
            <a:ext cx="6984776" cy="466224"/>
          </a:xfrm>
        </p:spPr>
        <p:txBody>
          <a:bodyPr/>
          <a:lstStyle/>
          <a:p>
            <a:pPr marL="514350" indent="-514350">
              <a:spcBef>
                <a:spcPts val="800"/>
              </a:spcBef>
              <a:spcAft>
                <a:spcPts val="800"/>
              </a:spcAft>
            </a:pPr>
            <a:r>
              <a:rPr lang="fr-FR" sz="2000" i="1" dirty="0">
                <a:solidFill>
                  <a:srgbClr val="9C6834"/>
                </a:solidFill>
              </a:rPr>
              <a:t>4. </a:t>
            </a:r>
            <a:r>
              <a:rPr lang="fr-FR" sz="2000" i="1" dirty="0" smtClean="0"/>
              <a:t>Méthodologie d’évaluation</a:t>
            </a:r>
            <a:endParaRPr lang="fr-FR" sz="2000" i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2531" y="1526933"/>
            <a:ext cx="3265333" cy="4566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e 2"/>
          <p:cNvGrpSpPr>
            <a:grpSpLocks noChangeAspect="1"/>
          </p:cNvGrpSpPr>
          <p:nvPr/>
        </p:nvGrpSpPr>
        <p:grpSpPr>
          <a:xfrm>
            <a:off x="3427221" y="1191609"/>
            <a:ext cx="5622608" cy="1780896"/>
            <a:chOff x="3419871" y="1504088"/>
            <a:chExt cx="4182388" cy="1324723"/>
          </a:xfrm>
        </p:grpSpPr>
        <p:pic>
          <p:nvPicPr>
            <p:cNvPr id="36" name="Picture 2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3419872" y="1504088"/>
              <a:ext cx="4182387" cy="2199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8" name="Picture 2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3419871" y="1724025"/>
              <a:ext cx="4182387" cy="11047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" name="Rectangle 3"/>
          <p:cNvSpPr/>
          <p:nvPr/>
        </p:nvSpPr>
        <p:spPr>
          <a:xfrm>
            <a:off x="82531" y="3293530"/>
            <a:ext cx="3265333" cy="93610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v</a:t>
            </a:r>
            <a:endParaRPr lang="fr-FR" dirty="0"/>
          </a:p>
        </p:txBody>
      </p:sp>
      <p:sp>
        <p:nvSpPr>
          <p:cNvPr id="39" name="Rectangle 38"/>
          <p:cNvSpPr/>
          <p:nvPr/>
        </p:nvSpPr>
        <p:spPr>
          <a:xfrm>
            <a:off x="3414142" y="1155996"/>
            <a:ext cx="5619791" cy="185212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739358" y="3105141"/>
            <a:ext cx="1793082" cy="1907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483284" y="6317866"/>
            <a:ext cx="5544666" cy="247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3419872" y="4966806"/>
            <a:ext cx="5276043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EOO = 18 441 Km</a:t>
            </a:r>
            <a:r>
              <a:rPr lang="fr-FR" sz="1400" baseline="30000" dirty="0" smtClean="0"/>
              <a:t>2</a:t>
            </a:r>
            <a:r>
              <a:rPr lang="fr-FR" sz="1400" baseline="30000" dirty="0"/>
              <a:t> </a:t>
            </a:r>
            <a:r>
              <a:rPr lang="fr-FR" sz="1400" dirty="0" smtClean="0"/>
              <a:t>(&lt; 20 000 Km</a:t>
            </a:r>
            <a:r>
              <a:rPr lang="fr-FR" sz="1400" baseline="30000" dirty="0" smtClean="0"/>
              <a:t>2</a:t>
            </a:r>
            <a:r>
              <a:rPr lang="fr-FR" sz="1400" dirty="0" smtClean="0"/>
              <a:t>)</a:t>
            </a:r>
          </a:p>
          <a:p>
            <a:pPr>
              <a:tabLst>
                <a:tab pos="581025" algn="l"/>
              </a:tabLst>
            </a:pPr>
            <a:r>
              <a:rPr lang="fr-FR" sz="1400" dirty="0" smtClean="0"/>
              <a:t>AOO = 	1 256 Km</a:t>
            </a:r>
            <a:r>
              <a:rPr lang="fr-FR" sz="1400" baseline="30000" dirty="0" smtClean="0"/>
              <a:t>2 </a:t>
            </a:r>
            <a:r>
              <a:rPr lang="fr-FR" sz="1400" dirty="0" smtClean="0"/>
              <a:t>(&lt; 2 000 Km</a:t>
            </a:r>
            <a:r>
              <a:rPr lang="fr-FR" sz="1400" baseline="30000" dirty="0" smtClean="0"/>
              <a:t>2</a:t>
            </a:r>
            <a:r>
              <a:rPr lang="fr-FR" sz="1400" dirty="0" smtClean="0"/>
              <a:t>)</a:t>
            </a:r>
          </a:p>
          <a:p>
            <a:pPr>
              <a:tabLst>
                <a:tab pos="538163" algn="l"/>
              </a:tabLst>
            </a:pPr>
            <a:r>
              <a:rPr lang="fr-FR" sz="1400" b="1" dirty="0" smtClean="0"/>
              <a:t>MAIS</a:t>
            </a:r>
            <a:r>
              <a:rPr lang="fr-FR" sz="1400" dirty="0" smtClean="0"/>
              <a:t> : 	Pas de fragmentation sévère</a:t>
            </a:r>
          </a:p>
          <a:p>
            <a:pPr>
              <a:tabLst>
                <a:tab pos="538163" algn="l"/>
              </a:tabLst>
            </a:pPr>
            <a:r>
              <a:rPr lang="fr-FR" sz="1400" dirty="0"/>
              <a:t>	</a:t>
            </a:r>
            <a:r>
              <a:rPr lang="fr-FR" sz="1400" dirty="0" smtClean="0"/>
              <a:t>Pas de fluctuations extrêmes</a:t>
            </a:r>
          </a:p>
          <a:p>
            <a:pPr>
              <a:tabLst>
                <a:tab pos="538163" algn="l"/>
              </a:tabLst>
            </a:pPr>
            <a:r>
              <a:rPr lang="fr-FR" sz="1400" dirty="0" smtClean="0">
                <a:sym typeface="Wingdings" panose="05000000000000000000" pitchFamily="2" charset="2"/>
              </a:rPr>
              <a:t> Proche d’intégrer la liste des espèces menacées d’extinction : </a:t>
            </a:r>
            <a:r>
              <a:rPr lang="fr-FR" sz="2000" b="1" dirty="0" smtClean="0">
                <a:solidFill>
                  <a:srgbClr val="D6AD8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NT</a:t>
            </a:r>
            <a:endParaRPr lang="fr-FR" sz="1400" b="1" dirty="0" smtClean="0">
              <a:solidFill>
                <a:srgbClr val="D6AD8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3555292" y="6309320"/>
            <a:ext cx="5472658" cy="24752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grpSp>
        <p:nvGrpSpPr>
          <p:cNvPr id="6" name="Groupe 5"/>
          <p:cNvGrpSpPr/>
          <p:nvPr/>
        </p:nvGrpSpPr>
        <p:grpSpPr>
          <a:xfrm>
            <a:off x="3688495" y="3077506"/>
            <a:ext cx="2899729" cy="1935050"/>
            <a:chOff x="3688495" y="3077506"/>
            <a:chExt cx="2899729" cy="1935050"/>
          </a:xfrm>
        </p:grpSpPr>
        <p:pic>
          <p:nvPicPr>
            <p:cNvPr id="40" name="Picture 28" descr="Couleuvre d'Esculape - Association Nature-Environnement17 (NE17)"/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88495" y="3077506"/>
              <a:ext cx="2899729" cy="193505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2" name="ZoneTexte 41"/>
            <p:cNvSpPr txBox="1"/>
            <p:nvPr/>
          </p:nvSpPr>
          <p:spPr>
            <a:xfrm>
              <a:off x="3761180" y="3151624"/>
              <a:ext cx="162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800" b="1" dirty="0" smtClean="0">
                  <a:solidFill>
                    <a:schemeClr val="bg1"/>
                  </a:solidFill>
                </a:rPr>
                <a:t>Olivier Roques</a:t>
              </a:r>
              <a:endParaRPr lang="fr-FR" sz="8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6" name="Titre 1"/>
          <p:cNvSpPr txBox="1">
            <a:spLocks/>
          </p:cNvSpPr>
          <p:nvPr/>
        </p:nvSpPr>
        <p:spPr>
          <a:xfrm>
            <a:off x="179512" y="44624"/>
            <a:ext cx="7560840" cy="46622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buClr>
                <a:srgbClr val="9C6834"/>
              </a:buClr>
              <a:buFont typeface="Wingdings" panose="05000000000000000000" pitchFamily="2" charset="2"/>
              <a:buChar char="§"/>
            </a:pPr>
            <a:r>
              <a:rPr lang="fr-FR" dirty="0" smtClean="0"/>
              <a:t>Reptiles et Amphibiens : 1</a:t>
            </a:r>
            <a:r>
              <a:rPr lang="fr-FR" baseline="30000" dirty="0" smtClean="0"/>
              <a:t>ers</a:t>
            </a:r>
            <a:r>
              <a:rPr lang="fr-FR" dirty="0" smtClean="0"/>
              <a:t> taxons évalués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04968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512" y="514504"/>
            <a:ext cx="6984776" cy="466224"/>
          </a:xfrm>
        </p:spPr>
        <p:txBody>
          <a:bodyPr/>
          <a:lstStyle/>
          <a:p>
            <a:pPr marL="514350" indent="-514350">
              <a:spcBef>
                <a:spcPts val="800"/>
              </a:spcBef>
              <a:spcAft>
                <a:spcPts val="800"/>
              </a:spcAft>
            </a:pPr>
            <a:r>
              <a:rPr lang="fr-FR" sz="2000" i="1" dirty="0">
                <a:solidFill>
                  <a:srgbClr val="9C6834"/>
                </a:solidFill>
              </a:rPr>
              <a:t>5. </a:t>
            </a:r>
            <a:r>
              <a:rPr lang="fr-FR" sz="2000" i="1" dirty="0" smtClean="0"/>
              <a:t>Résultats de l’évaluation</a:t>
            </a:r>
            <a:endParaRPr lang="fr-FR" sz="2000" i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63690" y="1787330"/>
            <a:ext cx="4928390" cy="4824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ZoneTexte 35"/>
          <p:cNvSpPr txBox="1"/>
          <p:nvPr/>
        </p:nvSpPr>
        <p:spPr>
          <a:xfrm>
            <a:off x="323529" y="1268760"/>
            <a:ext cx="6157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fr-FR" b="1" dirty="0" smtClean="0"/>
              <a:t>REPTILES</a:t>
            </a:r>
          </a:p>
        </p:txBody>
      </p:sp>
      <p:grpSp>
        <p:nvGrpSpPr>
          <p:cNvPr id="3" name="Groupe 2"/>
          <p:cNvGrpSpPr/>
          <p:nvPr/>
        </p:nvGrpSpPr>
        <p:grpSpPr>
          <a:xfrm>
            <a:off x="5724128" y="1043211"/>
            <a:ext cx="3242026" cy="2160000"/>
            <a:chOff x="5724128" y="1124744"/>
            <a:chExt cx="3242026" cy="2160000"/>
          </a:xfrm>
        </p:grpSpPr>
        <p:pic>
          <p:nvPicPr>
            <p:cNvPr id="38" name="Picture 13" descr="C:\Users\Olivier\AppData\Local\Temp\Lézard ocellé mâle - Oléron - 02.05.2010 - Florian Doré-1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24128" y="1124744"/>
              <a:ext cx="3242026" cy="21600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9" name="ZoneTexte 38"/>
            <p:cNvSpPr txBox="1"/>
            <p:nvPr/>
          </p:nvSpPr>
          <p:spPr>
            <a:xfrm>
              <a:off x="7294238" y="1187354"/>
              <a:ext cx="162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fr-FR" sz="800" b="1" dirty="0" smtClean="0"/>
                <a:t>F. Doré</a:t>
              </a:r>
              <a:endParaRPr lang="fr-FR" sz="800" b="1" dirty="0"/>
            </a:p>
          </p:txBody>
        </p:sp>
      </p:grpSp>
      <p:grpSp>
        <p:nvGrpSpPr>
          <p:cNvPr id="6" name="Groupe 5"/>
          <p:cNvGrpSpPr/>
          <p:nvPr/>
        </p:nvGrpSpPr>
        <p:grpSpPr>
          <a:xfrm>
            <a:off x="5725891" y="3132683"/>
            <a:ext cx="3238500" cy="2159000"/>
            <a:chOff x="5725891" y="3132683"/>
            <a:chExt cx="3238500" cy="2159000"/>
          </a:xfrm>
        </p:grpSpPr>
        <p:pic>
          <p:nvPicPr>
            <p:cNvPr id="40" name="Picture 12" descr="IMG_0875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25891" y="3132683"/>
              <a:ext cx="3238500" cy="21590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1" name="ZoneTexte 40"/>
            <p:cNvSpPr txBox="1"/>
            <p:nvPr/>
          </p:nvSpPr>
          <p:spPr>
            <a:xfrm>
              <a:off x="7293790" y="3203451"/>
              <a:ext cx="162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fr-FR" sz="800" b="1" dirty="0" smtClean="0">
                  <a:solidFill>
                    <a:schemeClr val="bg1"/>
                  </a:solidFill>
                </a:rPr>
                <a:t>O. Roques</a:t>
              </a:r>
              <a:endParaRPr lang="fr-FR" sz="8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" name="Groupe 4"/>
          <p:cNvGrpSpPr/>
          <p:nvPr/>
        </p:nvGrpSpPr>
        <p:grpSpPr>
          <a:xfrm>
            <a:off x="5724128" y="5208122"/>
            <a:ext cx="3242026" cy="1605254"/>
            <a:chOff x="5724128" y="5208122"/>
            <a:chExt cx="3242026" cy="1605254"/>
          </a:xfrm>
        </p:grpSpPr>
        <p:pic>
          <p:nvPicPr>
            <p:cNvPr id="42" name="Picture 14" descr="C:\Users\Olivier\AppData\Local\Temp\1-1.jpg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5724128" y="5208122"/>
              <a:ext cx="3240000" cy="1605254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3" name="ZoneTexte 42"/>
            <p:cNvSpPr txBox="1"/>
            <p:nvPr/>
          </p:nvSpPr>
          <p:spPr>
            <a:xfrm>
              <a:off x="8415083" y="5253583"/>
              <a:ext cx="551071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800" b="1" dirty="0" smtClean="0"/>
                <a:t>F. Doré</a:t>
              </a:r>
              <a:endParaRPr lang="fr-FR" sz="800" b="1" dirty="0"/>
            </a:p>
          </p:txBody>
        </p:sp>
      </p:grpSp>
      <p:sp>
        <p:nvSpPr>
          <p:cNvPr id="14" name="Titre 1"/>
          <p:cNvSpPr txBox="1">
            <a:spLocks/>
          </p:cNvSpPr>
          <p:nvPr/>
        </p:nvSpPr>
        <p:spPr>
          <a:xfrm>
            <a:off x="179512" y="44624"/>
            <a:ext cx="7560840" cy="46622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buClr>
                <a:srgbClr val="9C6834"/>
              </a:buClr>
              <a:buFont typeface="Wingdings" panose="05000000000000000000" pitchFamily="2" charset="2"/>
              <a:buChar char="§"/>
            </a:pPr>
            <a:r>
              <a:rPr lang="fr-FR" dirty="0" smtClean="0"/>
              <a:t>Reptiles et Amphibiens : 1</a:t>
            </a:r>
            <a:r>
              <a:rPr lang="fr-FR" baseline="30000" dirty="0" smtClean="0"/>
              <a:t>ers</a:t>
            </a:r>
            <a:r>
              <a:rPr lang="fr-FR" dirty="0" smtClean="0"/>
              <a:t> taxons évalués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40068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512" y="514504"/>
            <a:ext cx="6984776" cy="466224"/>
          </a:xfrm>
        </p:spPr>
        <p:txBody>
          <a:bodyPr/>
          <a:lstStyle/>
          <a:p>
            <a:pPr marL="514350" indent="-514350">
              <a:spcBef>
                <a:spcPts val="800"/>
              </a:spcBef>
              <a:spcAft>
                <a:spcPts val="800"/>
              </a:spcAft>
            </a:pPr>
            <a:r>
              <a:rPr lang="fr-FR" sz="2000" i="1" dirty="0">
                <a:solidFill>
                  <a:srgbClr val="9C6834"/>
                </a:solidFill>
              </a:rPr>
              <a:t>5. </a:t>
            </a:r>
            <a:r>
              <a:rPr lang="fr-FR" sz="2000" i="1" dirty="0" smtClean="0"/>
              <a:t>Résultats de l’évaluation</a:t>
            </a:r>
            <a:endParaRPr lang="fr-FR" sz="2000" i="1" dirty="0"/>
          </a:p>
        </p:txBody>
      </p:sp>
      <p:sp>
        <p:nvSpPr>
          <p:cNvPr id="36" name="ZoneTexte 35"/>
          <p:cNvSpPr txBox="1"/>
          <p:nvPr/>
        </p:nvSpPr>
        <p:spPr>
          <a:xfrm>
            <a:off x="323529" y="1268760"/>
            <a:ext cx="6157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fr-FR" b="1" dirty="0" smtClean="0"/>
              <a:t>AMPHIBIENS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7504" y="1772816"/>
            <a:ext cx="5567568" cy="4237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e 5"/>
          <p:cNvGrpSpPr/>
          <p:nvPr/>
        </p:nvGrpSpPr>
        <p:grpSpPr>
          <a:xfrm>
            <a:off x="5784453" y="961678"/>
            <a:ext cx="3240000" cy="2430274"/>
            <a:chOff x="5774928" y="1052736"/>
            <a:chExt cx="3240000" cy="2430274"/>
          </a:xfrm>
        </p:grpSpPr>
        <p:pic>
          <p:nvPicPr>
            <p:cNvPr id="5123" name="Picture 3" descr="O:\ENVIRONNEMENT\Photos reclassées\Amphibiens\Pelobates cultripes_20070307_Cabrials_34_OR (7)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74928" y="1052736"/>
              <a:ext cx="3240000" cy="2430274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ZoneTexte 16"/>
            <p:cNvSpPr txBox="1"/>
            <p:nvPr/>
          </p:nvSpPr>
          <p:spPr>
            <a:xfrm>
              <a:off x="7293790" y="1124744"/>
              <a:ext cx="162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fr-FR" sz="800" b="1" dirty="0" smtClean="0">
                  <a:solidFill>
                    <a:schemeClr val="bg1"/>
                  </a:solidFill>
                </a:rPr>
                <a:t>O. Roques</a:t>
              </a:r>
              <a:endParaRPr lang="fr-FR" sz="8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7" name="Groupe 6"/>
          <p:cNvGrpSpPr/>
          <p:nvPr/>
        </p:nvGrpSpPr>
        <p:grpSpPr>
          <a:xfrm>
            <a:off x="5774928" y="3145503"/>
            <a:ext cx="3240000" cy="2165230"/>
            <a:chOff x="5774928" y="3377402"/>
            <a:chExt cx="3240000" cy="2165230"/>
          </a:xfrm>
        </p:grpSpPr>
        <p:pic>
          <p:nvPicPr>
            <p:cNvPr id="19" name="Picture 3" descr="F:\Sonneur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74928" y="3377402"/>
              <a:ext cx="3240000" cy="216523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ZoneTexte 19"/>
            <p:cNvSpPr txBox="1"/>
            <p:nvPr/>
          </p:nvSpPr>
          <p:spPr>
            <a:xfrm>
              <a:off x="7293790" y="3454400"/>
              <a:ext cx="162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fr-FR" sz="800" b="1" dirty="0" smtClean="0">
                  <a:solidFill>
                    <a:schemeClr val="bg1"/>
                  </a:solidFill>
                </a:rPr>
                <a:t>O. Roques</a:t>
              </a:r>
              <a:endParaRPr lang="fr-FR" sz="8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8" name="Groupe 7"/>
          <p:cNvGrpSpPr/>
          <p:nvPr/>
        </p:nvGrpSpPr>
        <p:grpSpPr>
          <a:xfrm>
            <a:off x="5776950" y="5100017"/>
            <a:ext cx="3235955" cy="1838325"/>
            <a:chOff x="5776950" y="5100017"/>
            <a:chExt cx="3235955" cy="1838325"/>
          </a:xfrm>
        </p:grpSpPr>
        <p:pic>
          <p:nvPicPr>
            <p:cNvPr id="22" name="Picture 9" descr="http://www.fauneflore-massifcentral.fr/_media/img/large/2264146329-21072c7624-z.jpg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5776950" y="5100017"/>
              <a:ext cx="3235955" cy="1838325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" name="ZoneTexte 22"/>
            <p:cNvSpPr txBox="1"/>
            <p:nvPr/>
          </p:nvSpPr>
          <p:spPr>
            <a:xfrm>
              <a:off x="7293212" y="5204142"/>
              <a:ext cx="162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fr-FR" sz="800" b="1" dirty="0" smtClean="0">
                  <a:solidFill>
                    <a:schemeClr val="bg1"/>
                  </a:solidFill>
                </a:rPr>
                <a:t>Jean-Pierre Vacher</a:t>
              </a:r>
              <a:endParaRPr lang="fr-FR" sz="8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4" name="Titre 1"/>
          <p:cNvSpPr txBox="1">
            <a:spLocks/>
          </p:cNvSpPr>
          <p:nvPr/>
        </p:nvSpPr>
        <p:spPr>
          <a:xfrm>
            <a:off x="179512" y="44624"/>
            <a:ext cx="7560840" cy="46622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buClr>
                <a:srgbClr val="9C6834"/>
              </a:buClr>
              <a:buFont typeface="Wingdings" panose="05000000000000000000" pitchFamily="2" charset="2"/>
              <a:buChar char="§"/>
            </a:pPr>
            <a:r>
              <a:rPr lang="fr-FR" dirty="0" smtClean="0"/>
              <a:t>Reptiles et Amphibiens : 1</a:t>
            </a:r>
            <a:r>
              <a:rPr lang="fr-FR" baseline="30000" dirty="0" smtClean="0"/>
              <a:t>ers</a:t>
            </a:r>
            <a:r>
              <a:rPr lang="fr-FR" dirty="0" smtClean="0"/>
              <a:t> taxons évalués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90020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6984776" cy="466224"/>
          </a:xfrm>
        </p:spPr>
        <p:txBody>
          <a:bodyPr/>
          <a:lstStyle/>
          <a:p>
            <a:r>
              <a:rPr lang="fr-FR" dirty="0" smtClean="0"/>
              <a:t>Sommaire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43608" y="1340768"/>
            <a:ext cx="7812360" cy="5400600"/>
          </a:xfrm>
        </p:spPr>
        <p:txBody>
          <a:bodyPr/>
          <a:lstStyle/>
          <a:p>
            <a:pPr marL="0">
              <a:spcBef>
                <a:spcPts val="0"/>
              </a:spcBef>
              <a:spcAft>
                <a:spcPts val="0"/>
              </a:spcAft>
            </a:pPr>
            <a:r>
              <a:rPr lang="fr-FR" sz="2400" b="1" dirty="0" smtClean="0"/>
              <a:t>Les Listes Rouges en Poitou-Charentes</a:t>
            </a:r>
          </a:p>
          <a:p>
            <a:pPr marL="0" indent="-51435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fr-FR" sz="2400" dirty="0" smtClean="0"/>
              <a:t>Une liste rouge, pour quoi faire ?</a:t>
            </a:r>
          </a:p>
          <a:p>
            <a:pPr marL="0" indent="-51435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fr-FR" sz="2400" dirty="0" smtClean="0"/>
              <a:t>Phasages du programme</a:t>
            </a:r>
          </a:p>
          <a:p>
            <a:pPr marL="0" indent="-51435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fr-FR" sz="2400" dirty="0" smtClean="0"/>
              <a:t>Méthodologie appliquée</a:t>
            </a:r>
          </a:p>
          <a:p>
            <a:pPr marL="0" indent="-51435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fr-FR" sz="2400" dirty="0" smtClean="0"/>
              <a:t>Diffusion, publication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fr-FR" sz="2400" dirty="0" smtClean="0"/>
          </a:p>
          <a:p>
            <a:pPr marL="0">
              <a:spcBef>
                <a:spcPts val="0"/>
              </a:spcBef>
              <a:spcAft>
                <a:spcPts val="0"/>
              </a:spcAft>
            </a:pPr>
            <a:r>
              <a:rPr lang="fr-FR" sz="2400" b="1" dirty="0" smtClean="0"/>
              <a:t>Reptiles &amp; Amphibiens : Premiers taxons évalués</a:t>
            </a:r>
            <a:endParaRPr lang="fr-FR" sz="2400" b="1" dirty="0"/>
          </a:p>
          <a:p>
            <a:pPr marL="0" indent="-51435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fr-FR" sz="2400" dirty="0" smtClean="0"/>
              <a:t>Contexte herpétologique en Poitou-Charentes</a:t>
            </a:r>
            <a:endParaRPr lang="fr-FR" sz="2400" dirty="0"/>
          </a:p>
          <a:p>
            <a:pPr marL="0" indent="-51435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fr-FR" sz="2400" dirty="0" smtClean="0"/>
              <a:t>Démarche générale</a:t>
            </a:r>
            <a:endParaRPr lang="fr-FR" sz="2400" dirty="0"/>
          </a:p>
          <a:p>
            <a:pPr marL="0" indent="-51435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fr-FR" sz="2400" dirty="0" smtClean="0"/>
              <a:t>Comité d’experts et partenaires sollicités</a:t>
            </a:r>
            <a:endParaRPr lang="fr-FR" sz="2400" dirty="0"/>
          </a:p>
          <a:p>
            <a:pPr marL="0" indent="-51435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fr-FR" sz="2400" dirty="0" smtClean="0"/>
              <a:t>Méthodologie d’évaluation</a:t>
            </a:r>
          </a:p>
          <a:p>
            <a:pPr marL="0" indent="-51435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fr-FR" sz="2400" dirty="0" smtClean="0"/>
              <a:t>Résultats de l’évaluation</a:t>
            </a:r>
          </a:p>
          <a:p>
            <a:pPr marL="0" indent="-51435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fr-FR" sz="2400" dirty="0" smtClean="0"/>
              <a:t>Bilan de l’évaluation</a:t>
            </a:r>
          </a:p>
          <a:p>
            <a:pPr marL="0" indent="-51435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fr-FR" sz="2400" dirty="0" smtClean="0"/>
              <a:t>Perspectives : Actualisation de l’atlas</a:t>
            </a:r>
          </a:p>
          <a:p>
            <a:pPr marL="0" indent="-51435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2092200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512" y="514504"/>
            <a:ext cx="6984776" cy="466224"/>
          </a:xfrm>
        </p:spPr>
        <p:txBody>
          <a:bodyPr/>
          <a:lstStyle/>
          <a:p>
            <a:pPr marL="514350" indent="-514350">
              <a:spcBef>
                <a:spcPts val="800"/>
              </a:spcBef>
              <a:spcAft>
                <a:spcPts val="800"/>
              </a:spcAft>
            </a:pPr>
            <a:r>
              <a:rPr lang="fr-FR" sz="2000" i="1" dirty="0">
                <a:solidFill>
                  <a:srgbClr val="9C6834"/>
                </a:solidFill>
              </a:rPr>
              <a:t>6. </a:t>
            </a:r>
            <a:r>
              <a:rPr lang="fr-FR" sz="2000" i="1" dirty="0" smtClean="0"/>
              <a:t>Bilan de l’évaluation</a:t>
            </a:r>
            <a:endParaRPr lang="fr-FR" sz="2000" i="1" dirty="0"/>
          </a:p>
        </p:txBody>
      </p:sp>
      <p:sp>
        <p:nvSpPr>
          <p:cNvPr id="13" name="Rectangle 12"/>
          <p:cNvSpPr/>
          <p:nvPr/>
        </p:nvSpPr>
        <p:spPr>
          <a:xfrm>
            <a:off x="71438" y="1376363"/>
            <a:ext cx="9037637" cy="2831544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285750" indent="-285750">
              <a:spcBef>
                <a:spcPct val="50000"/>
              </a:spcBef>
              <a:buFont typeface="Courier New" panose="02070309020205020404" pitchFamily="49" charset="0"/>
              <a:buChar char="o"/>
            </a:pPr>
            <a:r>
              <a:rPr lang="fr-FR" altLang="fr-FR" b="1" dirty="0" smtClean="0">
                <a:latin typeface="+mn-lt"/>
              </a:rPr>
              <a:t>REPTILES</a:t>
            </a:r>
            <a:endParaRPr lang="fr-FR" altLang="fr-FR" b="1" dirty="0">
              <a:latin typeface="+mn-lt"/>
            </a:endParaRPr>
          </a:p>
          <a:p>
            <a:pPr>
              <a:spcBef>
                <a:spcPct val="50000"/>
              </a:spcBef>
            </a:pPr>
            <a:r>
              <a:rPr lang="fr-FR" altLang="fr-FR" sz="1600" dirty="0" smtClean="0">
                <a:latin typeface="Arial Narrow" pitchFamily="34" charset="0"/>
              </a:rPr>
              <a:t>- </a:t>
            </a:r>
            <a:r>
              <a:rPr lang="fr-FR" altLang="fr-FR" sz="1400" dirty="0">
                <a:latin typeface="+mn-lt"/>
              </a:rPr>
              <a:t>La </a:t>
            </a:r>
            <a:r>
              <a:rPr lang="fr-FR" altLang="fr-FR" sz="1400" b="1" u="sng" dirty="0">
                <a:latin typeface="+mn-lt"/>
              </a:rPr>
              <a:t>moitié des espèces</a:t>
            </a:r>
            <a:r>
              <a:rPr lang="fr-FR" altLang="fr-FR" sz="1400" b="1" dirty="0">
                <a:latin typeface="+mn-lt"/>
              </a:rPr>
              <a:t> </a:t>
            </a:r>
            <a:r>
              <a:rPr lang="fr-FR" altLang="fr-FR" sz="1400" dirty="0">
                <a:latin typeface="+mn-lt"/>
              </a:rPr>
              <a:t>est directement </a:t>
            </a:r>
            <a:r>
              <a:rPr lang="fr-FR" altLang="fr-FR" sz="1400" b="1" u="sng" dirty="0">
                <a:latin typeface="+mn-lt"/>
              </a:rPr>
              <a:t>menacée d’extinction</a:t>
            </a:r>
            <a:r>
              <a:rPr lang="fr-FR" altLang="fr-FR" sz="1400" dirty="0">
                <a:latin typeface="+mn-lt"/>
              </a:rPr>
              <a:t> ou menacée dans un avenir proche,</a:t>
            </a:r>
          </a:p>
          <a:p>
            <a:pPr>
              <a:spcBef>
                <a:spcPct val="50000"/>
              </a:spcBef>
            </a:pPr>
            <a:endParaRPr lang="fr-FR" altLang="fr-FR" sz="1400" dirty="0">
              <a:latin typeface="+mn-lt"/>
            </a:endParaRPr>
          </a:p>
          <a:p>
            <a:pPr marL="285750" indent="-285750">
              <a:spcBef>
                <a:spcPct val="50000"/>
              </a:spcBef>
              <a:buFont typeface="Courier New" panose="02070309020205020404" pitchFamily="49" charset="0"/>
              <a:buChar char="o"/>
            </a:pPr>
            <a:r>
              <a:rPr lang="fr-FR" altLang="fr-FR" b="1" dirty="0">
                <a:latin typeface="+mn-lt"/>
              </a:rPr>
              <a:t>AMPHIBIENS</a:t>
            </a:r>
          </a:p>
          <a:p>
            <a:pPr>
              <a:spcBef>
                <a:spcPct val="50000"/>
              </a:spcBef>
            </a:pPr>
            <a:r>
              <a:rPr lang="fr-FR" altLang="fr-FR" sz="1600" dirty="0" smtClean="0">
                <a:latin typeface="Arial Narrow" pitchFamily="34" charset="0"/>
              </a:rPr>
              <a:t>- </a:t>
            </a:r>
            <a:r>
              <a:rPr lang="fr-FR" altLang="fr-FR" sz="1400" b="1" u="sng" dirty="0">
                <a:latin typeface="+mn-lt"/>
              </a:rPr>
              <a:t>Plus de la moitié des espèces</a:t>
            </a:r>
            <a:r>
              <a:rPr lang="fr-FR" altLang="fr-FR" sz="1400" dirty="0">
                <a:latin typeface="+mn-lt"/>
              </a:rPr>
              <a:t> est directement </a:t>
            </a:r>
            <a:r>
              <a:rPr lang="fr-FR" altLang="fr-FR" sz="1400" b="1" u="sng" dirty="0">
                <a:latin typeface="+mn-lt"/>
              </a:rPr>
              <a:t>menacée d’extinction</a:t>
            </a:r>
            <a:r>
              <a:rPr lang="fr-FR" altLang="fr-FR" sz="1400" dirty="0">
                <a:latin typeface="+mn-lt"/>
              </a:rPr>
              <a:t> ou menacée dans un avenir proche,</a:t>
            </a:r>
          </a:p>
          <a:p>
            <a:pPr>
              <a:spcBef>
                <a:spcPct val="50000"/>
              </a:spcBef>
            </a:pPr>
            <a:endParaRPr lang="fr-FR" altLang="fr-FR" sz="1600" dirty="0" smtClean="0">
              <a:latin typeface="Arial Narrow" pitchFamily="34" charset="0"/>
            </a:endParaRPr>
          </a:p>
          <a:p>
            <a:pPr>
              <a:spcBef>
                <a:spcPct val="50000"/>
              </a:spcBef>
            </a:pPr>
            <a:r>
              <a:rPr lang="fr-FR" altLang="fr-FR" sz="1400" dirty="0">
                <a:latin typeface="+mn-lt"/>
                <a:sym typeface="Wingdings" panose="05000000000000000000" pitchFamily="2" charset="2"/>
              </a:rPr>
              <a:t> </a:t>
            </a:r>
            <a:r>
              <a:rPr lang="fr-FR" altLang="fr-FR" sz="1400" dirty="0">
                <a:latin typeface="+mn-lt"/>
              </a:rPr>
              <a:t>Parmi les autres espèces, </a:t>
            </a:r>
            <a:r>
              <a:rPr lang="fr-FR" altLang="fr-FR" sz="1400" b="1" u="sng" dirty="0">
                <a:latin typeface="+mn-lt"/>
              </a:rPr>
              <a:t>la moitié d’entre elles</a:t>
            </a:r>
            <a:r>
              <a:rPr lang="fr-FR" altLang="fr-FR" sz="1400" b="1" dirty="0">
                <a:latin typeface="+mn-lt"/>
              </a:rPr>
              <a:t> </a:t>
            </a:r>
            <a:r>
              <a:rPr lang="fr-FR" altLang="fr-FR" sz="1400" dirty="0">
                <a:latin typeface="+mn-lt"/>
              </a:rPr>
              <a:t>ne sont </a:t>
            </a:r>
            <a:r>
              <a:rPr lang="fr-FR" altLang="fr-FR" sz="1400" b="1" u="sng" dirty="0">
                <a:latin typeface="+mn-lt"/>
              </a:rPr>
              <a:t>pas suffisamment connues</a:t>
            </a:r>
            <a:r>
              <a:rPr lang="fr-FR" altLang="fr-FR" sz="1400" b="1" dirty="0">
                <a:latin typeface="+mn-lt"/>
              </a:rPr>
              <a:t> </a:t>
            </a:r>
            <a:r>
              <a:rPr lang="fr-FR" altLang="fr-FR" sz="1400" dirty="0">
                <a:latin typeface="+mn-lt"/>
              </a:rPr>
              <a:t>pour évaluer leur état de conservation</a:t>
            </a:r>
          </a:p>
        </p:txBody>
      </p:sp>
      <p:grpSp>
        <p:nvGrpSpPr>
          <p:cNvPr id="3" name="Groupe 2"/>
          <p:cNvGrpSpPr/>
          <p:nvPr/>
        </p:nvGrpSpPr>
        <p:grpSpPr>
          <a:xfrm>
            <a:off x="323528" y="4365104"/>
            <a:ext cx="5184576" cy="2194900"/>
            <a:chOff x="323528" y="4561170"/>
            <a:chExt cx="5184576" cy="2194900"/>
          </a:xfrm>
        </p:grpSpPr>
        <p:pic>
          <p:nvPicPr>
            <p:cNvPr id="6146" name="Picture 2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323528" y="4941168"/>
              <a:ext cx="4968552" cy="18149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" name="Rectangle 15"/>
            <p:cNvSpPr/>
            <p:nvPr/>
          </p:nvSpPr>
          <p:spPr>
            <a:xfrm>
              <a:off x="621085" y="4561170"/>
              <a:ext cx="1224136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fr-FR" altLang="fr-FR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REPTILES</a:t>
              </a:r>
              <a:endParaRPr lang="fr-FR" altLang="fr-F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3419872" y="4562311"/>
              <a:ext cx="2088232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fr-FR" altLang="fr-FR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AMPHIBIENS</a:t>
              </a:r>
              <a:endParaRPr lang="fr-FR" altLang="fr-F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endParaRPr>
            </a:p>
          </p:txBody>
        </p:sp>
      </p:grpSp>
      <p:grpSp>
        <p:nvGrpSpPr>
          <p:cNvPr id="4" name="Groupe 3"/>
          <p:cNvGrpSpPr/>
          <p:nvPr/>
        </p:nvGrpSpPr>
        <p:grpSpPr>
          <a:xfrm>
            <a:off x="6247640" y="4321155"/>
            <a:ext cx="2016224" cy="2033618"/>
            <a:chOff x="5004048" y="1251366"/>
            <a:chExt cx="2016224" cy="2033618"/>
          </a:xfrm>
        </p:grpSpPr>
        <p:pic>
          <p:nvPicPr>
            <p:cNvPr id="21" name="Picture 4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5004048" y="1251366"/>
              <a:ext cx="2016224" cy="2033618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" name="ZoneTexte 23"/>
            <p:cNvSpPr txBox="1"/>
            <p:nvPr/>
          </p:nvSpPr>
          <p:spPr>
            <a:xfrm>
              <a:off x="5316815" y="1326816"/>
              <a:ext cx="162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fr-FR" sz="800" b="1" dirty="0" smtClean="0">
                  <a:solidFill>
                    <a:schemeClr val="bg1"/>
                  </a:solidFill>
                </a:rPr>
                <a:t>A. </a:t>
              </a:r>
              <a:r>
                <a:rPr lang="fr-FR" sz="800" b="1" dirty="0" err="1" smtClean="0">
                  <a:solidFill>
                    <a:schemeClr val="bg1"/>
                  </a:solidFill>
                </a:rPr>
                <a:t>Boissinot</a:t>
              </a:r>
              <a:endParaRPr lang="fr-FR" sz="8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" name="Groupe 4"/>
          <p:cNvGrpSpPr/>
          <p:nvPr/>
        </p:nvGrpSpPr>
        <p:grpSpPr>
          <a:xfrm>
            <a:off x="5714223" y="4077072"/>
            <a:ext cx="3312368" cy="2385167"/>
            <a:chOff x="5017004" y="4356201"/>
            <a:chExt cx="3312368" cy="2385167"/>
          </a:xfrm>
        </p:grpSpPr>
        <p:pic>
          <p:nvPicPr>
            <p:cNvPr id="25" name="Picture 5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17004" y="4356201"/>
              <a:ext cx="3312368" cy="2385167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" name="ZoneTexte 25"/>
            <p:cNvSpPr txBox="1"/>
            <p:nvPr/>
          </p:nvSpPr>
          <p:spPr>
            <a:xfrm>
              <a:off x="6586860" y="4513090"/>
              <a:ext cx="162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fr-FR" sz="800" b="1" dirty="0" smtClean="0">
                  <a:solidFill>
                    <a:schemeClr val="bg1"/>
                  </a:solidFill>
                </a:rPr>
                <a:t>P. </a:t>
              </a:r>
              <a:r>
                <a:rPr lang="fr-FR" sz="800" b="1" dirty="0" err="1" smtClean="0">
                  <a:solidFill>
                    <a:schemeClr val="bg1"/>
                  </a:solidFill>
                </a:rPr>
                <a:t>Picaud</a:t>
              </a:r>
              <a:endParaRPr lang="fr-FR" sz="8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8" name="Groupe 7"/>
          <p:cNvGrpSpPr/>
          <p:nvPr/>
        </p:nvGrpSpPr>
        <p:grpSpPr>
          <a:xfrm>
            <a:off x="5472100" y="4768172"/>
            <a:ext cx="3567304" cy="1613156"/>
            <a:chOff x="5541200" y="4653136"/>
            <a:chExt cx="3567304" cy="1613156"/>
          </a:xfrm>
        </p:grpSpPr>
        <p:pic>
          <p:nvPicPr>
            <p:cNvPr id="27" name="Picture 6" descr="O:\ENVIRONNEMENT\Photos jusqu'à dec 2009\Photos trash\Couleuvre à échelons\DSCN1954.JPG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5541200" y="4653136"/>
              <a:ext cx="3567304" cy="161315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8" name="ZoneTexte 27"/>
            <p:cNvSpPr txBox="1"/>
            <p:nvPr/>
          </p:nvSpPr>
          <p:spPr>
            <a:xfrm>
              <a:off x="7387932" y="5949860"/>
              <a:ext cx="162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fr-FR" sz="800" b="1" dirty="0" smtClean="0">
                  <a:solidFill>
                    <a:schemeClr val="bg1"/>
                  </a:solidFill>
                </a:rPr>
                <a:t>O. Roques</a:t>
              </a:r>
              <a:endParaRPr lang="fr-FR" sz="8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9" name="Groupe 8"/>
          <p:cNvGrpSpPr/>
          <p:nvPr/>
        </p:nvGrpSpPr>
        <p:grpSpPr>
          <a:xfrm>
            <a:off x="5866220" y="4014964"/>
            <a:ext cx="3102720" cy="2646000"/>
            <a:chOff x="5593347" y="4054976"/>
            <a:chExt cx="3102720" cy="2646000"/>
          </a:xfrm>
        </p:grpSpPr>
        <p:pic>
          <p:nvPicPr>
            <p:cNvPr id="29" name="Picture 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93347" y="4054976"/>
              <a:ext cx="3102720" cy="26460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" name="ZoneTexte 29"/>
            <p:cNvSpPr txBox="1"/>
            <p:nvPr/>
          </p:nvSpPr>
          <p:spPr>
            <a:xfrm>
              <a:off x="5681680" y="4275800"/>
              <a:ext cx="162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800" b="1" dirty="0" smtClean="0"/>
                <a:t>A. </a:t>
              </a:r>
              <a:r>
                <a:rPr lang="fr-FR" sz="800" b="1" dirty="0" err="1" smtClean="0"/>
                <a:t>Boissinot</a:t>
              </a:r>
              <a:endParaRPr lang="fr-FR" sz="800" b="1" dirty="0"/>
            </a:p>
          </p:txBody>
        </p:sp>
      </p:grpSp>
      <p:grpSp>
        <p:nvGrpSpPr>
          <p:cNvPr id="10" name="Groupe 9"/>
          <p:cNvGrpSpPr/>
          <p:nvPr/>
        </p:nvGrpSpPr>
        <p:grpSpPr>
          <a:xfrm>
            <a:off x="6121880" y="4653255"/>
            <a:ext cx="2267744" cy="1700808"/>
            <a:chOff x="6010835" y="4550911"/>
            <a:chExt cx="2267744" cy="1700808"/>
          </a:xfrm>
        </p:grpSpPr>
        <p:pic>
          <p:nvPicPr>
            <p:cNvPr id="31" name="Picture 11" descr="C:\Users\Olivier\AppData\Local\Temp\RIMG7019 (Personnalisé).JP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10835" y="4550911"/>
              <a:ext cx="2267744" cy="1700808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" name="ZoneTexte 31"/>
            <p:cNvSpPr txBox="1"/>
            <p:nvPr/>
          </p:nvSpPr>
          <p:spPr>
            <a:xfrm>
              <a:off x="6037279" y="4617723"/>
              <a:ext cx="162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800" b="1" dirty="0" smtClean="0">
                  <a:solidFill>
                    <a:schemeClr val="bg1"/>
                  </a:solidFill>
                </a:rPr>
                <a:t>O. </a:t>
              </a:r>
              <a:r>
                <a:rPr lang="fr-FR" sz="800" b="1" dirty="0" err="1" smtClean="0">
                  <a:solidFill>
                    <a:schemeClr val="bg1"/>
                  </a:solidFill>
                </a:rPr>
                <a:t>Drillon</a:t>
              </a:r>
              <a:endParaRPr lang="fr-FR" sz="8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1" name="Groupe 10"/>
          <p:cNvGrpSpPr/>
          <p:nvPr/>
        </p:nvGrpSpPr>
        <p:grpSpPr>
          <a:xfrm>
            <a:off x="6367792" y="4025268"/>
            <a:ext cx="2100260" cy="2646239"/>
            <a:chOff x="920660" y="1092420"/>
            <a:chExt cx="2100260" cy="2646239"/>
          </a:xfrm>
        </p:grpSpPr>
        <p:pic>
          <p:nvPicPr>
            <p:cNvPr id="34" name="Picture 2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0660" y="1092420"/>
              <a:ext cx="2100260" cy="2646239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5" name="ZoneTexte 34"/>
            <p:cNvSpPr txBox="1"/>
            <p:nvPr/>
          </p:nvSpPr>
          <p:spPr>
            <a:xfrm>
              <a:off x="1317704" y="1164530"/>
              <a:ext cx="162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fr-FR" sz="800" b="1" dirty="0" smtClean="0"/>
                <a:t>A. </a:t>
              </a:r>
              <a:r>
                <a:rPr lang="fr-FR" sz="800" b="1" dirty="0" err="1" smtClean="0"/>
                <a:t>Boissinot</a:t>
              </a:r>
              <a:endParaRPr lang="fr-FR" sz="800" b="1" dirty="0"/>
            </a:p>
          </p:txBody>
        </p:sp>
      </p:grpSp>
      <p:grpSp>
        <p:nvGrpSpPr>
          <p:cNvPr id="12" name="Groupe 11"/>
          <p:cNvGrpSpPr/>
          <p:nvPr/>
        </p:nvGrpSpPr>
        <p:grpSpPr>
          <a:xfrm>
            <a:off x="5796136" y="4190201"/>
            <a:ext cx="2980403" cy="2295525"/>
            <a:chOff x="2804896" y="4116756"/>
            <a:chExt cx="2980403" cy="2295525"/>
          </a:xfrm>
        </p:grpSpPr>
        <p:pic>
          <p:nvPicPr>
            <p:cNvPr id="37" name="Picture 10" descr="Afficher l'image d'origine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4896" y="4116756"/>
              <a:ext cx="2980403" cy="2295525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8" name="ZoneTexte 37"/>
            <p:cNvSpPr txBox="1"/>
            <p:nvPr/>
          </p:nvSpPr>
          <p:spPr>
            <a:xfrm>
              <a:off x="3096044" y="4228708"/>
              <a:ext cx="162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800" b="1" dirty="0" smtClean="0"/>
                <a:t>AFP</a:t>
              </a:r>
              <a:endParaRPr lang="fr-FR" sz="800" b="1" dirty="0"/>
            </a:p>
          </p:txBody>
        </p:sp>
      </p:grpSp>
      <p:sp>
        <p:nvSpPr>
          <p:cNvPr id="33" name="Titre 1"/>
          <p:cNvSpPr txBox="1">
            <a:spLocks/>
          </p:cNvSpPr>
          <p:nvPr/>
        </p:nvSpPr>
        <p:spPr>
          <a:xfrm>
            <a:off x="179512" y="44624"/>
            <a:ext cx="7560840" cy="46622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buClr>
                <a:srgbClr val="9C6834"/>
              </a:buClr>
              <a:buFont typeface="Wingdings" panose="05000000000000000000" pitchFamily="2" charset="2"/>
              <a:buChar char="§"/>
            </a:pPr>
            <a:r>
              <a:rPr lang="fr-FR" dirty="0" smtClean="0"/>
              <a:t>Reptiles et Amphibiens : 1</a:t>
            </a:r>
            <a:r>
              <a:rPr lang="fr-FR" baseline="30000" dirty="0" smtClean="0"/>
              <a:t>ers</a:t>
            </a:r>
            <a:r>
              <a:rPr lang="fr-FR" dirty="0" smtClean="0"/>
              <a:t> taxons évalués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46782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512" y="514504"/>
            <a:ext cx="6984776" cy="466224"/>
          </a:xfrm>
        </p:spPr>
        <p:txBody>
          <a:bodyPr/>
          <a:lstStyle/>
          <a:p>
            <a:pPr marL="514350" indent="-514350">
              <a:spcBef>
                <a:spcPts val="800"/>
              </a:spcBef>
              <a:spcAft>
                <a:spcPts val="800"/>
              </a:spcAft>
            </a:pPr>
            <a:r>
              <a:rPr lang="fr-FR" sz="2000" i="1" dirty="0">
                <a:solidFill>
                  <a:srgbClr val="9C6834"/>
                </a:solidFill>
              </a:rPr>
              <a:t>7. </a:t>
            </a:r>
            <a:r>
              <a:rPr lang="fr-FR" sz="2000" i="1" dirty="0" smtClean="0"/>
              <a:t>Perspectives : Actualisation de l’atlas</a:t>
            </a:r>
            <a:endParaRPr lang="fr-FR" sz="2000" i="1" dirty="0"/>
          </a:p>
        </p:txBody>
      </p:sp>
      <p:sp>
        <p:nvSpPr>
          <p:cNvPr id="33" name="Rectangle 32"/>
          <p:cNvSpPr/>
          <p:nvPr/>
        </p:nvSpPr>
        <p:spPr>
          <a:xfrm>
            <a:off x="26950" y="1496973"/>
            <a:ext cx="889305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fr-FR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Dresser un état des lieux</a:t>
            </a:r>
            <a:endParaRPr lang="fr-FR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fr-FR" sz="1600" dirty="0" smtClean="0">
                <a:latin typeface="+mj-lt"/>
              </a:rPr>
              <a:t>Mutualisation des données régionales </a:t>
            </a:r>
            <a:r>
              <a:rPr lang="fr-FR" sz="1600" dirty="0" smtClean="0">
                <a:latin typeface="+mj-lt"/>
                <a:sym typeface="Wingdings" panose="05000000000000000000" pitchFamily="2" charset="2"/>
              </a:rPr>
              <a:t> Identifier les domaines pour lesquels il existe des lacunes de connaissances</a:t>
            </a:r>
          </a:p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fr-FR" sz="1600" dirty="0" smtClean="0">
                <a:latin typeface="+mj-lt"/>
                <a:sym typeface="Wingdings" panose="05000000000000000000" pitchFamily="2" charset="2"/>
              </a:rPr>
              <a:t>(Complexe des Grenouilles vertes, espèces discrètes, démographie…) ;</a:t>
            </a:r>
          </a:p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fr-FR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sym typeface="Wingdings" panose="05000000000000000000" pitchFamily="2" charset="2"/>
              </a:rPr>
              <a:t>Cibler des secteurs géographiques sous-prospectés</a:t>
            </a:r>
          </a:p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fr-FR" sz="1600" dirty="0" smtClean="0">
                <a:latin typeface="+mj-lt"/>
                <a:sym typeface="Wingdings" panose="05000000000000000000" pitchFamily="2" charset="2"/>
              </a:rPr>
              <a:t>Compléter les connaissances acquises lors de l’Atlas préliminaire</a:t>
            </a:r>
          </a:p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fr-FR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sym typeface="Wingdings" panose="05000000000000000000" pitchFamily="2" charset="2"/>
              </a:rPr>
              <a:t>Identifier de nouveaux secteurs à fort enjeu de conservation</a:t>
            </a:r>
          </a:p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fr-FR" sz="1600" dirty="0" smtClean="0">
                <a:latin typeface="+mj-lt"/>
              </a:rPr>
              <a:t>Création de sites protégés (protection / acquisition / conventionnement) / Mise en place de mesures conservatoires</a:t>
            </a:r>
          </a:p>
          <a:p>
            <a:pPr fontAlgn="auto">
              <a:spcBef>
                <a:spcPct val="50000"/>
              </a:spcBef>
              <a:spcAft>
                <a:spcPts val="0"/>
              </a:spcAft>
              <a:tabLst>
                <a:tab pos="533400" algn="l"/>
              </a:tabLst>
              <a:defRPr/>
            </a:pPr>
            <a:r>
              <a:rPr lang="fr-FR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Initier </a:t>
            </a:r>
            <a:r>
              <a:rPr lang="fr-FR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de nouveaux projets de suivi / recherche</a:t>
            </a:r>
          </a:p>
          <a:p>
            <a:pPr fontAlgn="auto">
              <a:spcBef>
                <a:spcPct val="50000"/>
              </a:spcBef>
              <a:spcAft>
                <a:spcPts val="0"/>
              </a:spcAft>
              <a:tabLst>
                <a:tab pos="533400" algn="l"/>
              </a:tabLst>
              <a:defRPr/>
            </a:pPr>
            <a:r>
              <a:rPr lang="fr-FR" sz="1600" dirty="0" smtClean="0">
                <a:latin typeface="+mj-lt"/>
              </a:rPr>
              <a:t>Connaissance de l’écologie et de la démographie indispensable pour la prise en compte de l’</a:t>
            </a:r>
            <a:r>
              <a:rPr lang="fr-FR" sz="1600" dirty="0" err="1" smtClean="0">
                <a:latin typeface="+mj-lt"/>
              </a:rPr>
              <a:t>herpétofaune</a:t>
            </a:r>
            <a:endParaRPr lang="fr-FR" sz="1600" dirty="0" smtClean="0">
              <a:latin typeface="+mj-lt"/>
            </a:endParaRPr>
          </a:p>
          <a:p>
            <a:pPr fontAlgn="auto">
              <a:spcBef>
                <a:spcPct val="50000"/>
              </a:spcBef>
              <a:spcAft>
                <a:spcPts val="0"/>
              </a:spcAft>
              <a:tabLst>
                <a:tab pos="533400" algn="l"/>
                <a:tab pos="990600" algn="l"/>
              </a:tabLst>
              <a:defRPr/>
            </a:pPr>
            <a:r>
              <a:rPr lang="fr-FR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Sensibiliser </a:t>
            </a:r>
            <a:r>
              <a:rPr lang="fr-FR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voire former les professionnels et le grand public à la conservation des espèces</a:t>
            </a:r>
          </a:p>
          <a:p>
            <a:pPr fontAlgn="auto">
              <a:spcBef>
                <a:spcPct val="50000"/>
              </a:spcBef>
              <a:spcAft>
                <a:spcPts val="0"/>
              </a:spcAft>
              <a:tabLst>
                <a:tab pos="533400" algn="l"/>
                <a:tab pos="990600" algn="l"/>
              </a:tabLst>
              <a:defRPr/>
            </a:pPr>
            <a:r>
              <a:rPr lang="fr-FR" sz="1600" dirty="0" smtClean="0">
                <a:latin typeface="+mj-lt"/>
              </a:rPr>
              <a:t>Groupe méconnu, qui souffre de nombreuses croyances et idées préconçues</a:t>
            </a:r>
            <a:r>
              <a:rPr lang="fr-FR" sz="1600" dirty="0">
                <a:latin typeface="+mj-lt"/>
              </a:rPr>
              <a:t>	</a:t>
            </a:r>
            <a:r>
              <a:rPr lang="fr-FR" sz="1600" dirty="0" smtClean="0">
                <a:latin typeface="+mj-lt"/>
              </a:rPr>
              <a:t>	</a:t>
            </a:r>
            <a:endParaRPr lang="fr-FR" sz="1600" dirty="0">
              <a:latin typeface="+mj-lt"/>
            </a:endParaRPr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179512" y="44624"/>
            <a:ext cx="7560840" cy="46622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buClr>
                <a:srgbClr val="9C6834"/>
              </a:buClr>
              <a:buFont typeface="Wingdings" panose="05000000000000000000" pitchFamily="2" charset="2"/>
              <a:buChar char="§"/>
            </a:pPr>
            <a:r>
              <a:rPr lang="fr-FR" dirty="0" smtClean="0"/>
              <a:t>Reptiles et Amphibiens : 1</a:t>
            </a:r>
            <a:r>
              <a:rPr lang="fr-FR" baseline="30000" dirty="0" smtClean="0"/>
              <a:t>ers</a:t>
            </a:r>
            <a:r>
              <a:rPr lang="fr-FR" dirty="0" smtClean="0"/>
              <a:t> taxons évalués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49745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Merci pour votre attention</a:t>
            </a:r>
            <a:endParaRPr lang="fr-FR" dirty="0"/>
          </a:p>
        </p:txBody>
      </p:sp>
      <p:sp>
        <p:nvSpPr>
          <p:cNvPr id="3" name="ZoneTexte 12"/>
          <p:cNvSpPr txBox="1">
            <a:spLocks noChangeArrowheads="1"/>
          </p:cNvSpPr>
          <p:nvPr/>
        </p:nvSpPr>
        <p:spPr bwMode="auto">
          <a:xfrm>
            <a:off x="127000" y="6013450"/>
            <a:ext cx="50434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fr-FR" altLang="fr-FR" sz="1400" i="1" dirty="0"/>
              <a:t>Action réalisée avec le soutien financier de :</a:t>
            </a:r>
          </a:p>
        </p:txBody>
      </p:sp>
      <p:pic>
        <p:nvPicPr>
          <p:cNvPr id="4" name="Imag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6283325"/>
            <a:ext cx="430213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6300788"/>
            <a:ext cx="889000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 2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863" y="6315075"/>
            <a:ext cx="627062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 3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038" y="6297613"/>
            <a:ext cx="85725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0588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512" y="514504"/>
            <a:ext cx="6984776" cy="466224"/>
          </a:xfrm>
        </p:spPr>
        <p:txBody>
          <a:bodyPr/>
          <a:lstStyle/>
          <a:p>
            <a:r>
              <a:rPr lang="fr-FR" sz="2000" i="1" dirty="0" smtClean="0">
                <a:solidFill>
                  <a:srgbClr val="9C6834"/>
                </a:solidFill>
              </a:rPr>
              <a:t>1. </a:t>
            </a:r>
            <a:r>
              <a:rPr lang="fr-FR" sz="2000" i="1" dirty="0" smtClean="0"/>
              <a:t>Une liste rouge, pour quoi faire ?</a:t>
            </a:r>
            <a:endParaRPr lang="fr-FR" sz="2000" i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Contexte de régression généralisée de la biodiversité</a:t>
            </a:r>
          </a:p>
          <a:p>
            <a:pPr lvl="1"/>
            <a:r>
              <a:rPr lang="fr-FR" dirty="0" smtClean="0"/>
              <a:t>Évaluer l’état de conservation des espèces</a:t>
            </a:r>
          </a:p>
          <a:p>
            <a:pPr lvl="1"/>
            <a:r>
              <a:rPr lang="fr-FR" dirty="0" smtClean="0"/>
              <a:t>Mettre en relief les menaces pesant sur les espèces</a:t>
            </a:r>
          </a:p>
          <a:p>
            <a:pPr lvl="1"/>
            <a:r>
              <a:rPr lang="fr-FR" dirty="0" smtClean="0"/>
              <a:t>Évaluer les risques d’extinction des espèces</a:t>
            </a:r>
          </a:p>
          <a:p>
            <a:r>
              <a:rPr lang="fr-FR" dirty="0" smtClean="0"/>
              <a:t>Identifier les espèces les plus menacées</a:t>
            </a:r>
          </a:p>
          <a:p>
            <a:r>
              <a:rPr lang="fr-FR" dirty="0" smtClean="0"/>
              <a:t>Hiérarchiser les enjeux de conservation (groupes faunistiques, </a:t>
            </a:r>
            <a:r>
              <a:rPr lang="fr-FR" dirty="0" err="1" smtClean="0"/>
              <a:t>zoocénoses</a:t>
            </a:r>
            <a:r>
              <a:rPr lang="fr-FR" dirty="0" smtClean="0"/>
              <a:t>, habitats)</a:t>
            </a:r>
          </a:p>
          <a:p>
            <a:r>
              <a:rPr lang="fr-FR" dirty="0" smtClean="0"/>
              <a:t>Échelle = Poitou-Charentes (montage avant fusion)</a:t>
            </a:r>
            <a:endParaRPr lang="fr-FR" dirty="0"/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179512" y="44624"/>
            <a:ext cx="6984776" cy="46622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buClr>
                <a:srgbClr val="9C6834"/>
              </a:buClr>
              <a:buFont typeface="Wingdings" panose="05000000000000000000" pitchFamily="2" charset="2"/>
              <a:buChar char="§"/>
            </a:pPr>
            <a:r>
              <a:rPr lang="fr-FR" dirty="0" smtClean="0"/>
              <a:t>Les Listes rouges en Poitou-Charentes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984098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512" y="514504"/>
            <a:ext cx="6984776" cy="466224"/>
          </a:xfrm>
        </p:spPr>
        <p:txBody>
          <a:bodyPr/>
          <a:lstStyle/>
          <a:p>
            <a:r>
              <a:rPr lang="fr-FR" sz="2000" i="1" dirty="0">
                <a:solidFill>
                  <a:srgbClr val="9C6834"/>
                </a:solidFill>
              </a:rPr>
              <a:t>2. </a:t>
            </a:r>
            <a:r>
              <a:rPr lang="fr-FR" sz="2000" i="1" dirty="0" smtClean="0"/>
              <a:t>Phasages du programme</a:t>
            </a:r>
            <a:endParaRPr lang="fr-FR" sz="2000" i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Programme coordonné par Poitou-Charentes Nature et la LPO France</a:t>
            </a:r>
          </a:p>
          <a:p>
            <a:r>
              <a:rPr lang="fr-FR" dirty="0" smtClean="0"/>
              <a:t>3 phases 2015-2018</a:t>
            </a:r>
          </a:p>
          <a:p>
            <a:r>
              <a:rPr lang="fr-FR" dirty="0" smtClean="0"/>
              <a:t>Groupes évalués:</a:t>
            </a:r>
          </a:p>
          <a:p>
            <a:pPr lvl="1"/>
            <a:r>
              <a:rPr lang="fr-FR" dirty="0" smtClean="0"/>
              <a:t>Vertébrés (Oiseaux, Reptiles, Amphibiens, Mammifères, Poissons continentaux)</a:t>
            </a:r>
          </a:p>
          <a:p>
            <a:pPr lvl="1"/>
            <a:r>
              <a:rPr lang="fr-FR" dirty="0" smtClean="0"/>
              <a:t>Invertébrés (Odonates, Orthoptères, Rhopalocères, Hétérocères, Cigales, Mantes et Phasme, Ascalaphes, Crustacés continentaux, Mollusques continentaux, autres insectes patrimoniaux)</a:t>
            </a:r>
          </a:p>
          <a:p>
            <a:pPr lvl="1"/>
            <a:r>
              <a:rPr lang="fr-FR" dirty="0" err="1" smtClean="0"/>
              <a:t>Fonge</a:t>
            </a:r>
            <a:r>
              <a:rPr lang="fr-FR" dirty="0" smtClean="0"/>
              <a:t> (Champignons)</a:t>
            </a:r>
          </a:p>
          <a:p>
            <a:pPr lvl="1"/>
            <a:r>
              <a:rPr lang="fr-FR" dirty="0" smtClean="0"/>
              <a:t>Bryophytes (mousses et hépatiques)</a:t>
            </a:r>
          </a:p>
          <a:p>
            <a:pPr lvl="1"/>
            <a:endParaRPr lang="fr-FR" dirty="0"/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179512" y="44624"/>
            <a:ext cx="6984776" cy="46622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buClr>
                <a:srgbClr val="9C6834"/>
              </a:buClr>
              <a:buFont typeface="Wingdings" panose="05000000000000000000" pitchFamily="2" charset="2"/>
              <a:buChar char="§"/>
            </a:pPr>
            <a:r>
              <a:rPr lang="fr-FR" dirty="0" smtClean="0"/>
              <a:t>Les Listes rouges en Poitou-Charentes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471446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512" y="514504"/>
            <a:ext cx="6984776" cy="466224"/>
          </a:xfrm>
        </p:spPr>
        <p:txBody>
          <a:bodyPr/>
          <a:lstStyle/>
          <a:p>
            <a:r>
              <a:rPr lang="fr-FR" sz="2000" i="1" dirty="0">
                <a:solidFill>
                  <a:srgbClr val="9C6834"/>
                </a:solidFill>
              </a:rPr>
              <a:t>2. </a:t>
            </a:r>
            <a:r>
              <a:rPr lang="fr-FR" sz="2000" i="1" dirty="0"/>
              <a:t>Phasages du programme</a:t>
            </a:r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91185795"/>
              </p:ext>
            </p:extLst>
          </p:nvPr>
        </p:nvGraphicFramePr>
        <p:xfrm>
          <a:off x="323528" y="1196748"/>
          <a:ext cx="8496944" cy="547261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283522"/>
                <a:gridCol w="2353908"/>
                <a:gridCol w="1859514"/>
              </a:tblGrid>
              <a:tr h="273631"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fr-FR" sz="1600" dirty="0">
                          <a:effectLst/>
                          <a:latin typeface="Arial Narrow" panose="020B0606020202030204" pitchFamily="34" charset="0"/>
                        </a:rPr>
                        <a:t>Groupe taxonomique</a:t>
                      </a:r>
                      <a:endParaRPr lang="fr-FR" sz="1600" dirty="0">
                        <a:effectLst/>
                        <a:latin typeface="Arial Narrow" panose="020B0606020202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600"/>
                        </a:spcAft>
                      </a:pPr>
                      <a:r>
                        <a:rPr lang="fr-FR" sz="1600" b="1" kern="1200" dirty="0">
                          <a:solidFill>
                            <a:schemeClr val="lt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Association référente</a:t>
                      </a:r>
                    </a:p>
                  </a:txBody>
                  <a:tcPr marL="68580" marR="68580" marT="0" marB="0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600"/>
                        </a:spcAft>
                      </a:pPr>
                      <a:r>
                        <a:rPr lang="fr-FR" sz="1600" b="1" kern="1200" dirty="0">
                          <a:solidFill>
                            <a:schemeClr val="lt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Date de réalisation</a:t>
                      </a:r>
                    </a:p>
                  </a:txBody>
                  <a:tcPr marL="68580" marR="68580" marT="0" marB="0">
                    <a:solidFill>
                      <a:schemeClr val="accent3"/>
                    </a:solidFill>
                  </a:tcPr>
                </a:tc>
              </a:tr>
              <a:tr h="273631"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fr-FR" sz="1600" dirty="0">
                          <a:effectLst/>
                        </a:rPr>
                        <a:t>Oiseaux (nicheurs, migrateurs, hivernants)</a:t>
                      </a:r>
                      <a:endParaRPr lang="fr-FR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fr-FR" sz="1600" dirty="0">
                          <a:effectLst/>
                        </a:rPr>
                        <a:t>LPO France</a:t>
                      </a:r>
                      <a:endParaRPr lang="fr-FR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fr-FR" sz="1600">
                          <a:effectLst/>
                        </a:rPr>
                        <a:t>Mars 2016</a:t>
                      </a:r>
                      <a:endParaRPr lang="fr-FR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73631"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fr-FR" sz="1600" dirty="0">
                          <a:effectLst/>
                        </a:rPr>
                        <a:t>Mammifères</a:t>
                      </a:r>
                      <a:endParaRPr lang="fr-FR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fr-FR" sz="1600" dirty="0">
                          <a:effectLst/>
                        </a:rPr>
                        <a:t>Vienne Nature</a:t>
                      </a:r>
                      <a:endParaRPr lang="fr-FR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fr-FR" sz="1600">
                          <a:effectLst/>
                        </a:rPr>
                        <a:t>Mars 2016</a:t>
                      </a:r>
                      <a:endParaRPr lang="fr-FR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73631"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fr-FR" sz="1600" dirty="0">
                          <a:effectLst/>
                        </a:rPr>
                        <a:t>Reptiles</a:t>
                      </a:r>
                      <a:endParaRPr lang="fr-FR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fr-FR" sz="1600" dirty="0">
                          <a:effectLst/>
                        </a:rPr>
                        <a:t>Nature Environnement 17</a:t>
                      </a:r>
                      <a:endParaRPr lang="fr-FR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fr-FR" sz="1600">
                          <a:effectLst/>
                        </a:rPr>
                        <a:t>Mars 2016</a:t>
                      </a:r>
                      <a:endParaRPr lang="fr-FR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47261"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fr-FR" sz="1600" dirty="0">
                          <a:effectLst/>
                        </a:rPr>
                        <a:t>Amphibiens</a:t>
                      </a:r>
                      <a:endParaRPr lang="fr-FR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fr-FR" sz="1600" dirty="0">
                          <a:effectLst/>
                        </a:rPr>
                        <a:t>Deux-Sèvres Nature Environnement</a:t>
                      </a:r>
                      <a:endParaRPr lang="fr-FR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fr-FR" sz="1600">
                          <a:effectLst/>
                        </a:rPr>
                        <a:t>Mars 2016</a:t>
                      </a:r>
                      <a:endParaRPr lang="fr-FR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47261"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fr-FR" sz="1600" dirty="0">
                          <a:effectLst/>
                        </a:rPr>
                        <a:t>Lépidoptères Rhopalocères (papillons de jour</a:t>
                      </a:r>
                      <a:r>
                        <a:rPr lang="fr-FR" sz="1600" dirty="0" smtClean="0">
                          <a:effectLst/>
                        </a:rPr>
                        <a:t>)</a:t>
                      </a:r>
                      <a:r>
                        <a:rPr lang="fr-FR" sz="1600" baseline="0" dirty="0" smtClean="0">
                          <a:effectLst/>
                        </a:rPr>
                        <a:t> – </a:t>
                      </a:r>
                      <a:r>
                        <a:rPr lang="fr-FR" sz="1100" baseline="0" dirty="0" smtClean="0">
                          <a:effectLst/>
                        </a:rPr>
                        <a:t> intégrée au programme mais réalisée à l’issue de l’atlas Rhopalocères</a:t>
                      </a:r>
                      <a:endParaRPr lang="fr-FR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fr-FR" sz="1600" dirty="0">
                          <a:effectLst/>
                        </a:rPr>
                        <a:t>Deux-Sèvres Nature Environnement</a:t>
                      </a:r>
                      <a:endParaRPr lang="fr-FR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fr-FR" sz="1600">
                          <a:effectLst/>
                        </a:rPr>
                        <a:t>Mars 2016</a:t>
                      </a:r>
                      <a:endParaRPr lang="fr-FR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73631"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fr-FR" sz="1600" dirty="0">
                          <a:effectLst/>
                        </a:rPr>
                        <a:t>Odonates</a:t>
                      </a:r>
                      <a:endParaRPr lang="fr-FR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fr-FR" sz="1600" dirty="0">
                          <a:effectLst/>
                        </a:rPr>
                        <a:t>Charente Nature</a:t>
                      </a:r>
                      <a:endParaRPr lang="fr-FR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fr-FR" sz="1600">
                          <a:effectLst/>
                        </a:rPr>
                        <a:t>Mars 2016</a:t>
                      </a:r>
                      <a:endParaRPr lang="fr-FR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73631"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fr-FR" sz="1600" dirty="0">
                          <a:effectLst/>
                        </a:rPr>
                        <a:t>Poissons continentaux</a:t>
                      </a:r>
                      <a:endParaRPr lang="fr-FR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fr-FR" sz="1600" dirty="0">
                          <a:effectLst/>
                        </a:rPr>
                        <a:t>Vienne Nature</a:t>
                      </a:r>
                      <a:endParaRPr lang="fr-FR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fr-FR" sz="1600" dirty="0">
                          <a:effectLst/>
                        </a:rPr>
                        <a:t>Mars 2017</a:t>
                      </a:r>
                      <a:endParaRPr lang="fr-FR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73631"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fr-FR" sz="1600" dirty="0">
                          <a:effectLst/>
                        </a:rPr>
                        <a:t>Lépidoptères Hétérocères (papillons de nuit)</a:t>
                      </a:r>
                      <a:endParaRPr lang="fr-FR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fr-FR" sz="1600">
                          <a:effectLst/>
                        </a:rPr>
                        <a:t>Vienne Nature</a:t>
                      </a:r>
                      <a:endParaRPr lang="fr-FR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fr-FR" sz="1600" dirty="0">
                          <a:effectLst/>
                        </a:rPr>
                        <a:t>Mars 2017</a:t>
                      </a:r>
                      <a:endParaRPr lang="fr-FR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73631"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fr-FR" sz="1600" dirty="0">
                          <a:effectLst/>
                        </a:rPr>
                        <a:t>Cigales</a:t>
                      </a:r>
                      <a:endParaRPr lang="fr-FR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fr-FR" sz="1600">
                          <a:effectLst/>
                        </a:rPr>
                        <a:t>Vienne Nature</a:t>
                      </a:r>
                      <a:endParaRPr lang="fr-FR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fr-FR" sz="1600" dirty="0">
                          <a:effectLst/>
                        </a:rPr>
                        <a:t>Mars 2017</a:t>
                      </a:r>
                      <a:endParaRPr lang="fr-FR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73631"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fr-FR" sz="1600" dirty="0">
                          <a:effectLst/>
                        </a:rPr>
                        <a:t>Crustacés continentaux</a:t>
                      </a:r>
                      <a:endParaRPr lang="fr-FR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fr-FR" sz="1600">
                          <a:effectLst/>
                        </a:rPr>
                        <a:t>Vienne Nature</a:t>
                      </a:r>
                      <a:endParaRPr lang="fr-FR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fr-FR" sz="1600" dirty="0">
                          <a:effectLst/>
                        </a:rPr>
                        <a:t>Mars 2017</a:t>
                      </a:r>
                      <a:endParaRPr lang="fr-FR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73631"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fr-FR" sz="1600" dirty="0">
                          <a:effectLst/>
                        </a:rPr>
                        <a:t>Mantes et Phasmes</a:t>
                      </a:r>
                      <a:endParaRPr lang="fr-FR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fr-FR" sz="1600">
                          <a:effectLst/>
                        </a:rPr>
                        <a:t>Nature Environnement 17</a:t>
                      </a:r>
                      <a:endParaRPr lang="fr-FR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fr-FR" sz="1600" dirty="0">
                          <a:effectLst/>
                        </a:rPr>
                        <a:t>Mars 2017</a:t>
                      </a:r>
                      <a:endParaRPr lang="fr-FR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73631"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fr-FR" sz="1600" dirty="0">
                          <a:effectLst/>
                        </a:rPr>
                        <a:t>Ascalaphes</a:t>
                      </a:r>
                      <a:endParaRPr lang="fr-FR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fr-FR" sz="1600">
                          <a:effectLst/>
                        </a:rPr>
                        <a:t>Nature Environnement 17</a:t>
                      </a:r>
                      <a:endParaRPr lang="fr-FR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fr-FR" sz="1600" dirty="0">
                          <a:effectLst/>
                        </a:rPr>
                        <a:t>Mars 2017</a:t>
                      </a:r>
                      <a:endParaRPr lang="fr-FR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73631"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fr-FR" sz="1600" dirty="0">
                          <a:effectLst/>
                        </a:rPr>
                        <a:t>Autres invertébrés patrimoniaux</a:t>
                      </a:r>
                      <a:endParaRPr lang="fr-FR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fr-FR" sz="1600">
                          <a:effectLst/>
                        </a:rPr>
                        <a:t>LPO France</a:t>
                      </a:r>
                      <a:endParaRPr lang="fr-FR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fr-FR" sz="1600" dirty="0">
                          <a:effectLst/>
                        </a:rPr>
                        <a:t>Mars 2018</a:t>
                      </a:r>
                      <a:endParaRPr lang="fr-FR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73631"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fr-FR" sz="1600" dirty="0">
                          <a:effectLst/>
                        </a:rPr>
                        <a:t>Mollusques continentaux</a:t>
                      </a:r>
                      <a:endParaRPr lang="fr-FR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fr-FR" sz="1600">
                          <a:effectLst/>
                        </a:rPr>
                        <a:t>LPO France</a:t>
                      </a:r>
                      <a:endParaRPr lang="fr-FR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fr-FR" sz="1600" dirty="0">
                          <a:effectLst/>
                        </a:rPr>
                        <a:t>Mars 2018</a:t>
                      </a:r>
                      <a:endParaRPr lang="fr-FR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73631"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fr-FR" sz="1600" dirty="0">
                          <a:effectLst/>
                        </a:rPr>
                        <a:t>Orthoptères</a:t>
                      </a:r>
                      <a:endParaRPr lang="fr-FR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fr-FR" sz="1600">
                          <a:effectLst/>
                        </a:rPr>
                        <a:t>Nature Environnement 17</a:t>
                      </a:r>
                      <a:endParaRPr lang="fr-FR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fr-FR" sz="1600" dirty="0">
                          <a:effectLst/>
                        </a:rPr>
                        <a:t>Mars 2018</a:t>
                      </a:r>
                      <a:endParaRPr lang="fr-FR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73631"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fr-FR" sz="1600" dirty="0" err="1">
                          <a:effectLst/>
                        </a:rPr>
                        <a:t>Fonge</a:t>
                      </a:r>
                      <a:r>
                        <a:rPr lang="fr-FR" sz="1600" dirty="0">
                          <a:effectLst/>
                        </a:rPr>
                        <a:t> (champignons)</a:t>
                      </a:r>
                      <a:endParaRPr lang="fr-FR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fr-FR" sz="1600">
                          <a:effectLst/>
                        </a:rPr>
                        <a:t>GEREPI</a:t>
                      </a:r>
                      <a:endParaRPr lang="fr-FR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fr-FR" sz="1600" dirty="0">
                          <a:effectLst/>
                        </a:rPr>
                        <a:t>Mars 2018</a:t>
                      </a:r>
                      <a:endParaRPr lang="fr-FR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73631"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fr-FR" sz="1600" dirty="0">
                          <a:effectLst/>
                        </a:rPr>
                        <a:t>Bryophytes (mousses et hépatiques)</a:t>
                      </a:r>
                      <a:endParaRPr lang="fr-FR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fr-FR" sz="1600">
                          <a:effectLst/>
                        </a:rPr>
                        <a:t>Vienne Nature</a:t>
                      </a:r>
                      <a:endParaRPr lang="fr-FR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fr-FR" sz="1600" dirty="0">
                          <a:effectLst/>
                        </a:rPr>
                        <a:t>Mars 2018</a:t>
                      </a:r>
                      <a:endParaRPr lang="fr-FR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Titre 1"/>
          <p:cNvSpPr txBox="1">
            <a:spLocks/>
          </p:cNvSpPr>
          <p:nvPr/>
        </p:nvSpPr>
        <p:spPr>
          <a:xfrm>
            <a:off x="179512" y="44624"/>
            <a:ext cx="6984776" cy="46622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buClr>
                <a:srgbClr val="9C6834"/>
              </a:buClr>
              <a:buFont typeface="Wingdings" panose="05000000000000000000" pitchFamily="2" charset="2"/>
              <a:buChar char="§"/>
            </a:pPr>
            <a:r>
              <a:rPr lang="fr-FR" dirty="0" smtClean="0"/>
              <a:t>Les Listes rouges en Poitou-Charentes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617743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512" y="514504"/>
            <a:ext cx="6984776" cy="466224"/>
          </a:xfrm>
        </p:spPr>
        <p:txBody>
          <a:bodyPr/>
          <a:lstStyle/>
          <a:p>
            <a:r>
              <a:rPr lang="fr-FR" sz="2000" i="1" dirty="0">
                <a:solidFill>
                  <a:srgbClr val="9C6834"/>
                </a:solidFill>
              </a:rPr>
              <a:t>2. </a:t>
            </a:r>
            <a:r>
              <a:rPr lang="fr-FR" sz="2000" i="1" dirty="0"/>
              <a:t>Phasages du programme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De nombreux experts régionaux et nationaux sollicités : </a:t>
            </a:r>
          </a:p>
          <a:p>
            <a:pPr lvl="1"/>
            <a:r>
              <a:rPr lang="fr-FR" dirty="0" smtClean="0"/>
              <a:t>APN (LPO 86, LPO 17, </a:t>
            </a:r>
            <a:r>
              <a:rPr lang="fr-FR" dirty="0" err="1" smtClean="0"/>
              <a:t>GODS</a:t>
            </a:r>
            <a:r>
              <a:rPr lang="fr-FR" dirty="0" smtClean="0"/>
              <a:t>)</a:t>
            </a:r>
          </a:p>
          <a:p>
            <a:pPr lvl="1"/>
            <a:r>
              <a:rPr lang="fr-FR" dirty="0" smtClean="0"/>
              <a:t>Gestionnaires RNN (Marais d’Yves, </a:t>
            </a:r>
            <a:r>
              <a:rPr lang="fr-FR" dirty="0" err="1" smtClean="0"/>
              <a:t>Moëze</a:t>
            </a:r>
            <a:r>
              <a:rPr lang="fr-FR" dirty="0" smtClean="0"/>
              <a:t>-Oléron, </a:t>
            </a:r>
            <a:r>
              <a:rPr lang="fr-FR" dirty="0" err="1" smtClean="0"/>
              <a:t>Pinail</a:t>
            </a:r>
            <a:r>
              <a:rPr lang="fr-FR" dirty="0" smtClean="0"/>
              <a:t>)</a:t>
            </a:r>
          </a:p>
          <a:p>
            <a:pPr lvl="1"/>
            <a:r>
              <a:rPr lang="fr-FR" dirty="0" smtClean="0"/>
              <a:t>Associations thématiques nationales (</a:t>
            </a:r>
            <a:r>
              <a:rPr lang="fr-FR" dirty="0" err="1" smtClean="0"/>
              <a:t>SHF</a:t>
            </a:r>
            <a:r>
              <a:rPr lang="fr-FR" dirty="0" smtClean="0"/>
              <a:t>, </a:t>
            </a:r>
            <a:r>
              <a:rPr lang="fr-FR" dirty="0" err="1" smtClean="0"/>
              <a:t>SFEPM</a:t>
            </a:r>
            <a:r>
              <a:rPr lang="fr-FR" dirty="0" smtClean="0"/>
              <a:t>, </a:t>
            </a:r>
            <a:r>
              <a:rPr lang="fr-FR" dirty="0" err="1" smtClean="0"/>
              <a:t>OPIE</a:t>
            </a:r>
            <a:r>
              <a:rPr lang="fr-FR" dirty="0" smtClean="0"/>
              <a:t>-PC…)</a:t>
            </a:r>
          </a:p>
          <a:p>
            <a:pPr lvl="1"/>
            <a:r>
              <a:rPr lang="fr-FR" dirty="0" smtClean="0"/>
              <a:t>Chercheurs et universitaires (PELAGIS-CRMM, Aquarium de La Rochelle-</a:t>
            </a:r>
            <a:r>
              <a:rPr lang="fr-FR" dirty="0" err="1" smtClean="0"/>
              <a:t>CESTM</a:t>
            </a:r>
            <a:r>
              <a:rPr lang="fr-FR" dirty="0" smtClean="0"/>
              <a:t>, CNRS </a:t>
            </a:r>
            <a:r>
              <a:rPr lang="fr-FR" dirty="0" err="1" smtClean="0"/>
              <a:t>Chizé</a:t>
            </a:r>
            <a:r>
              <a:rPr lang="fr-FR" dirty="0" smtClean="0"/>
              <a:t>, CNRS Montpellier…)</a:t>
            </a:r>
          </a:p>
          <a:p>
            <a:pPr lvl="1"/>
            <a:r>
              <a:rPr lang="fr-FR" dirty="0" err="1" smtClean="0"/>
              <a:t>MNHN</a:t>
            </a:r>
            <a:r>
              <a:rPr lang="fr-FR" dirty="0" smtClean="0"/>
              <a:t>, </a:t>
            </a:r>
            <a:r>
              <a:rPr lang="fr-FR" dirty="0" err="1" smtClean="0"/>
              <a:t>ONEMA</a:t>
            </a:r>
            <a:r>
              <a:rPr lang="fr-FR" dirty="0" smtClean="0"/>
              <a:t>, ONCFS et spécialistes individuels…</a:t>
            </a:r>
            <a:endParaRPr lang="fr-FR" dirty="0"/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179512" y="44624"/>
            <a:ext cx="6984776" cy="46622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buClr>
                <a:srgbClr val="9C6834"/>
              </a:buClr>
              <a:buFont typeface="Wingdings" panose="05000000000000000000" pitchFamily="2" charset="2"/>
              <a:buChar char="§"/>
            </a:pPr>
            <a:r>
              <a:rPr lang="fr-FR" dirty="0" smtClean="0"/>
              <a:t>Les Listes rouges en Poitou-Charentes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276318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512" y="514504"/>
            <a:ext cx="6984776" cy="466224"/>
          </a:xfrm>
        </p:spPr>
        <p:txBody>
          <a:bodyPr/>
          <a:lstStyle/>
          <a:p>
            <a:r>
              <a:rPr lang="fr-FR" sz="2000" i="1" dirty="0">
                <a:solidFill>
                  <a:srgbClr val="9C6834"/>
                </a:solidFill>
              </a:rPr>
              <a:t>3. </a:t>
            </a:r>
            <a:r>
              <a:rPr lang="fr-FR" sz="2000" i="1" dirty="0" smtClean="0"/>
              <a:t>Méthodologie appliquée</a:t>
            </a:r>
            <a:endParaRPr lang="fr-FR" sz="2000" i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Évaluation de l’ensemble des espèces de chaque groupe selon méthodologie </a:t>
            </a:r>
            <a:r>
              <a:rPr lang="fr-FR" dirty="0" err="1" smtClean="0"/>
              <a:t>UICN</a:t>
            </a:r>
            <a:endParaRPr lang="fr-FR" dirty="0" smtClean="0"/>
          </a:p>
          <a:p>
            <a:r>
              <a:rPr lang="fr-FR" dirty="0" smtClean="0"/>
              <a:t>Chaque taxon peut être classé dans l’une des catégories de la liste rouge en fonction de son risque de disparition du territoire concerné</a:t>
            </a:r>
          </a:p>
          <a:p>
            <a:endParaRPr lang="fr-FR" dirty="0"/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179512" y="44624"/>
            <a:ext cx="6984776" cy="46622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buClr>
                <a:srgbClr val="9C6834"/>
              </a:buClr>
              <a:buFont typeface="Wingdings" panose="05000000000000000000" pitchFamily="2" charset="2"/>
              <a:buChar char="§"/>
            </a:pPr>
            <a:r>
              <a:rPr lang="fr-FR" dirty="0" smtClean="0"/>
              <a:t>Les Listes rouges en Poitou-Charentes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455713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512" y="514504"/>
            <a:ext cx="6984776" cy="466224"/>
          </a:xfrm>
        </p:spPr>
        <p:txBody>
          <a:bodyPr/>
          <a:lstStyle/>
          <a:p>
            <a:r>
              <a:rPr lang="fr-FR" sz="2000" i="1" dirty="0">
                <a:solidFill>
                  <a:srgbClr val="9C6834"/>
                </a:solidFill>
              </a:rPr>
              <a:t>3. </a:t>
            </a:r>
            <a:r>
              <a:rPr lang="fr-FR" sz="2000" i="1" dirty="0" smtClean="0"/>
              <a:t>Méthodologie </a:t>
            </a:r>
            <a:r>
              <a:rPr lang="fr-FR" sz="2000" i="1" dirty="0"/>
              <a:t>appliquée</a:t>
            </a:r>
          </a:p>
        </p:txBody>
      </p:sp>
      <p:pic>
        <p:nvPicPr>
          <p:cNvPr id="4" name="Espace réservé du contenu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268760"/>
            <a:ext cx="8640960" cy="5328592"/>
          </a:xfrm>
          <a:prstGeom prst="rect">
            <a:avLst/>
          </a:prstGeom>
        </p:spPr>
      </p:pic>
      <p:sp>
        <p:nvSpPr>
          <p:cNvPr id="5" name="Titre 1"/>
          <p:cNvSpPr txBox="1">
            <a:spLocks/>
          </p:cNvSpPr>
          <p:nvPr/>
        </p:nvSpPr>
        <p:spPr>
          <a:xfrm>
            <a:off x="179512" y="44624"/>
            <a:ext cx="6984776" cy="46622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buClr>
                <a:srgbClr val="9C6834"/>
              </a:buClr>
              <a:buFont typeface="Wingdings" panose="05000000000000000000" pitchFamily="2" charset="2"/>
              <a:buChar char="§"/>
            </a:pPr>
            <a:r>
              <a:rPr lang="fr-FR" dirty="0" smtClean="0"/>
              <a:t>Les Listes rouges en Poitou-Charentes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416411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512" y="514504"/>
            <a:ext cx="6984776" cy="466224"/>
          </a:xfrm>
        </p:spPr>
        <p:txBody>
          <a:bodyPr/>
          <a:lstStyle/>
          <a:p>
            <a:r>
              <a:rPr lang="fr-FR" sz="2000" i="1" dirty="0">
                <a:solidFill>
                  <a:srgbClr val="9C6834"/>
                </a:solidFill>
              </a:rPr>
              <a:t>3. </a:t>
            </a:r>
            <a:r>
              <a:rPr lang="fr-FR" sz="2000" i="1" dirty="0" smtClean="0"/>
              <a:t>Méthodologie </a:t>
            </a:r>
            <a:r>
              <a:rPr lang="fr-FR" sz="2000" i="1" dirty="0"/>
              <a:t>appliquée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z="2000" b="1" dirty="0" smtClean="0"/>
              <a:t>CR / EN / VU </a:t>
            </a:r>
            <a:r>
              <a:rPr lang="fr-FR" sz="2000" dirty="0" smtClean="0"/>
              <a:t>= espèces menacées de disparition selon un risque relativement élevé (VU), élevé (EN) ou très élevé (CR)</a:t>
            </a:r>
          </a:p>
          <a:p>
            <a:r>
              <a:rPr lang="fr-FR" sz="2000" b="1" dirty="0" smtClean="0"/>
              <a:t>NT</a:t>
            </a:r>
            <a:r>
              <a:rPr lang="fr-FR" sz="2000" dirty="0" smtClean="0"/>
              <a:t> = espèces proches de remplir les seuils quantitatifs propres aux espèces menacées, pouvant devenir menacées</a:t>
            </a:r>
          </a:p>
          <a:p>
            <a:r>
              <a:rPr lang="fr-FR" sz="2000" b="1" dirty="0" err="1" smtClean="0"/>
              <a:t>LC</a:t>
            </a:r>
            <a:r>
              <a:rPr lang="fr-FR" sz="2000" dirty="0" smtClean="0"/>
              <a:t> = faible risque de disparition</a:t>
            </a:r>
          </a:p>
          <a:p>
            <a:r>
              <a:rPr lang="fr-FR" sz="2000" b="1" dirty="0" smtClean="0"/>
              <a:t>DD</a:t>
            </a:r>
            <a:r>
              <a:rPr lang="fr-FR" sz="2000" dirty="0" smtClean="0"/>
              <a:t> = manque de données pour évaluer leur risque de disparition</a:t>
            </a:r>
          </a:p>
          <a:p>
            <a:r>
              <a:rPr lang="fr-FR" sz="2000" b="1" dirty="0" smtClean="0"/>
              <a:t>NA</a:t>
            </a:r>
            <a:r>
              <a:rPr lang="fr-FR" sz="2000" dirty="0" smtClean="0"/>
              <a:t> = non soumises à l’évaluation (espèces introduites ou occasionnelles)</a:t>
            </a:r>
          </a:p>
          <a:p>
            <a:r>
              <a:rPr lang="fr-FR" sz="2000" b="1" dirty="0" smtClean="0"/>
              <a:t>NE</a:t>
            </a:r>
            <a:r>
              <a:rPr lang="fr-FR" sz="2000" dirty="0" smtClean="0"/>
              <a:t> = espèces non confrontées aux critères</a:t>
            </a:r>
          </a:p>
          <a:p>
            <a:endParaRPr lang="fr-FR" dirty="0"/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179512" y="44624"/>
            <a:ext cx="6984776" cy="46622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buClr>
                <a:srgbClr val="9C6834"/>
              </a:buClr>
              <a:buFont typeface="Wingdings" panose="05000000000000000000" pitchFamily="2" charset="2"/>
              <a:buChar char="§"/>
            </a:pPr>
            <a:r>
              <a:rPr lang="fr-FR" dirty="0" smtClean="0"/>
              <a:t>Les Listes rouges en Poitou-Charentes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4412287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6941</TotalTime>
  <Words>1381</Words>
  <Application>Microsoft Office PowerPoint</Application>
  <PresentationFormat>Affichage à l'écran (4:3)</PresentationFormat>
  <Paragraphs>279</Paragraphs>
  <Slides>22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22</vt:i4>
      </vt:variant>
    </vt:vector>
  </HeadingPairs>
  <TitlesOfParts>
    <vt:vector size="23" baseType="lpstr">
      <vt:lpstr>Thème Office</vt:lpstr>
      <vt:lpstr>Listes Rouges faunistiques du Poitou-Charentes  2015 – 2017</vt:lpstr>
      <vt:lpstr>Sommaire</vt:lpstr>
      <vt:lpstr>1. Une liste rouge, pour quoi faire ?</vt:lpstr>
      <vt:lpstr>2. Phasages du programme</vt:lpstr>
      <vt:lpstr>2. Phasages du programme</vt:lpstr>
      <vt:lpstr>2. Phasages du programme</vt:lpstr>
      <vt:lpstr>3. Méthodologie appliquée</vt:lpstr>
      <vt:lpstr>3. Méthodologie appliquée</vt:lpstr>
      <vt:lpstr>3. Méthodologie appliquée</vt:lpstr>
      <vt:lpstr>3. Méthodologie appliquée</vt:lpstr>
      <vt:lpstr>4. Diffusion, publication</vt:lpstr>
      <vt:lpstr>1. Contexte herpétologique en P-C</vt:lpstr>
      <vt:lpstr>2. Démarche générale</vt:lpstr>
      <vt:lpstr>3. Comité d’experts et partenaires sollicités</vt:lpstr>
      <vt:lpstr>4. Méthodologie d’évaluation</vt:lpstr>
      <vt:lpstr>4. Méthodologie d’évaluation</vt:lpstr>
      <vt:lpstr>4. Méthodologie d’évaluation</vt:lpstr>
      <vt:lpstr>5. Résultats de l’évaluation</vt:lpstr>
      <vt:lpstr>5. Résultats de l’évaluation</vt:lpstr>
      <vt:lpstr>6. Bilan de l’évaluation</vt:lpstr>
      <vt:lpstr>7. Perspectives : Actualisation de l’atlas</vt:lpstr>
      <vt:lpstr>Merci pour votre attention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PCN7</dc:creator>
  <cp:lastModifiedBy>PCN-Agnès</cp:lastModifiedBy>
  <cp:revision>278</cp:revision>
  <dcterms:created xsi:type="dcterms:W3CDTF">2015-02-11T14:20:25Z</dcterms:created>
  <dcterms:modified xsi:type="dcterms:W3CDTF">2017-02-10T12:49:22Z</dcterms:modified>
</cp:coreProperties>
</file>