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4" r:id="rId11"/>
    <p:sldId id="276" r:id="rId12"/>
    <p:sldId id="277" r:id="rId13"/>
    <p:sldId id="273" r:id="rId14"/>
    <p:sldId id="275" r:id="rId15"/>
    <p:sldId id="278" r:id="rId16"/>
    <p:sldId id="279" r:id="rId17"/>
    <p:sldId id="280" r:id="rId18"/>
    <p:sldId id="282" r:id="rId19"/>
    <p:sldId id="28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62C730-4768-48D9-8AFD-FA5EA29A1307}">
          <p14:sldIdLst>
            <p14:sldId id="261"/>
          </p14:sldIdLst>
        </p14:section>
        <p14:section name="Section sans titre" id="{930C025A-5E5E-468B-8FF4-85979A08FC93}">
          <p14:sldIdLst>
            <p14:sldId id="264"/>
            <p14:sldId id="265"/>
            <p14:sldId id="266"/>
            <p14:sldId id="267"/>
            <p14:sldId id="268"/>
            <p14:sldId id="270"/>
            <p14:sldId id="271"/>
            <p14:sldId id="272"/>
            <p14:sldId id="274"/>
            <p14:sldId id="276"/>
            <p14:sldId id="277"/>
            <p14:sldId id="273"/>
            <p14:sldId id="275"/>
            <p14:sldId id="278"/>
            <p14:sldId id="279"/>
            <p14:sldId id="280"/>
            <p14:sldId id="282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4F1A"/>
    <a:srgbClr val="9C6834"/>
    <a:srgbClr val="F0E0D0"/>
    <a:srgbClr val="DFBE9D"/>
    <a:srgbClr val="D6AD84"/>
    <a:srgbClr val="F2E4D6"/>
    <a:srgbClr val="ECD9C6"/>
    <a:srgbClr val="F2CF9C"/>
    <a:srgbClr val="EBB76C"/>
    <a:srgbClr val="E9B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99716" autoAdjust="0"/>
  </p:normalViewPr>
  <p:slideViewPr>
    <p:cSldViewPr>
      <p:cViewPr>
        <p:scale>
          <a:sx n="80" d="100"/>
          <a:sy n="80" d="100"/>
        </p:scale>
        <p:origin x="-48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8708-987F-40EF-9B61-AC2A29A69ACB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B024B-F98B-4485-B80E-5A1070FC5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40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5BA87-FC0F-4C3F-8C8A-7097216A5A4B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ECB80-12EC-442D-861E-C6BA5A696C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38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visuel contratsObj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E9B96E"/>
              </a:clrFrom>
              <a:clrTo>
                <a:srgbClr val="E9B9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759"/>
            <a:ext cx="618013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" y="6071191"/>
            <a:ext cx="9144000" cy="786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128792" cy="1468971"/>
          </a:xfrm>
          <a:prstGeom prst="rect">
            <a:avLst/>
          </a:prstGeom>
        </p:spPr>
        <p:txBody>
          <a:bodyPr/>
          <a:lstStyle>
            <a:lvl1pPr algn="ctr">
              <a:defRPr sz="4800" baseline="0"/>
            </a:lvl1pPr>
          </a:lstStyle>
          <a:p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147300" y="5816009"/>
            <a:ext cx="2996700" cy="255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D:\PCN8\Documents\LGV-PCN8\LOGOS\Logo PCN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96"/>
            <a:ext cx="66052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radiod4b.asso.fr/wp-content/uploads/2013/03/logo-DSN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76920"/>
            <a:ext cx="12298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ivre-a-niort.com/typo3temp/pics/9a6bd12d47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0992" r="4595" b="8999"/>
          <a:stretch/>
        </p:blipFill>
        <p:spPr bwMode="auto">
          <a:xfrm>
            <a:off x="8162878" y="2780976"/>
            <a:ext cx="87361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esjardinsdisis.com/wp-content/uploads/2012/01/CharenteNature1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00" y="3284984"/>
            <a:ext cx="81509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CN8\Documents\LGV-PCN8\LOGOS\Logo NE 17 (sans cadre)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625" y="3806952"/>
            <a:ext cx="672871" cy="4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nature-en-lorraine.net/images/logo_sfo_nat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797152"/>
            <a:ext cx="473188" cy="4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7" descr="Résultat de recherche d'images pour &quot;logo lpo france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9" descr="Résultat de recherche d'images pour &quot;logo lpo france&quot;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851920" y="2763016"/>
            <a:ext cx="3692867" cy="81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9C6834"/>
              </a:solidFill>
            </a:endParaRP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2763016"/>
            <a:ext cx="3693468" cy="6659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rgbClr val="9C683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340768"/>
            <a:ext cx="994511" cy="43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5" y="670384"/>
            <a:ext cx="418379" cy="3823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89" y="4293096"/>
            <a:ext cx="1061315" cy="4685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45" y="5301208"/>
            <a:ext cx="1077359" cy="4763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772816"/>
            <a:ext cx="1039415" cy="4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22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28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07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3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solidFill>
            <a:srgbClr val="D6A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84776" cy="466224"/>
          </a:xfrm>
          <a:prstGeom prst="rect">
            <a:avLst/>
          </a:prstGeom>
        </p:spPr>
        <p:txBody>
          <a:bodyPr/>
          <a:lstStyle>
            <a:lvl1pPr algn="l">
              <a:defRPr sz="2800" b="1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233360"/>
            <a:ext cx="6912768" cy="54360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1800"/>
              </a:spcBef>
              <a:spcAft>
                <a:spcPts val="600"/>
              </a:spcAft>
              <a:buClr>
                <a:srgbClr val="936231"/>
              </a:buClr>
              <a:buFont typeface="Wingdings" panose="05000000000000000000" pitchFamily="2" charset="2"/>
              <a:buChar char="§"/>
              <a:defRPr sz="2600"/>
            </a:lvl1pPr>
            <a:lvl2pPr marL="742950" indent="-285750">
              <a:spcBef>
                <a:spcPts val="600"/>
              </a:spcBef>
              <a:spcAft>
                <a:spcPts val="300"/>
              </a:spcAft>
              <a:buClr>
                <a:srgbClr val="C68C52"/>
              </a:buClr>
              <a:buFont typeface="Arial" panose="020B0604020202020204" pitchFamily="34" charset="0"/>
              <a:buChar char="→"/>
              <a:defRPr sz="2000"/>
            </a:lvl2pPr>
            <a:lvl3pPr>
              <a:spcBef>
                <a:spcPts val="0"/>
              </a:spcBef>
              <a:spcAft>
                <a:spcPts val="0"/>
              </a:spcAft>
              <a:defRPr sz="180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05" y="108111"/>
            <a:ext cx="841211" cy="7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solidFill>
            <a:srgbClr val="D6A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05" y="108111"/>
            <a:ext cx="841211" cy="79177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84776" cy="466224"/>
          </a:xfrm>
          <a:prstGeom prst="rect">
            <a:avLst/>
          </a:prstGeom>
        </p:spPr>
        <p:txBody>
          <a:bodyPr/>
          <a:lstStyle>
            <a:lvl1pPr algn="l">
              <a:defRPr sz="2800" b="1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23528" y="1233360"/>
            <a:ext cx="8640960" cy="5436000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936231"/>
              </a:buClr>
              <a:buFont typeface="Wingdings" panose="05000000000000000000" pitchFamily="2" charset="2"/>
              <a:buChar char="§"/>
              <a:defRPr sz="2600"/>
            </a:lvl1pPr>
            <a:lvl2pPr marL="742950" indent="-285750">
              <a:buClr>
                <a:srgbClr val="C68C52"/>
              </a:buClr>
              <a:buFont typeface="Arial" panose="020B0604020202020204" pitchFamily="34" charset="0"/>
              <a:buChar char="→"/>
              <a:defRPr sz="2200"/>
            </a:lvl2pPr>
            <a:lvl3pPr>
              <a:defRPr sz="200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834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47" y="45759"/>
            <a:ext cx="944725" cy="889209"/>
          </a:xfrm>
          <a:prstGeom prst="rect">
            <a:avLst/>
          </a:prstGeom>
        </p:spPr>
      </p:pic>
      <p:pic>
        <p:nvPicPr>
          <p:cNvPr id="16" name="Picture 2" descr="visuel contratsObj"/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14" y="-27384"/>
            <a:ext cx="989472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4096" y="2276872"/>
            <a:ext cx="5924248" cy="21602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algn="ctr">
              <a:defRPr sz="2800" b="1"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95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9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5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94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54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331F8-4516-43DE-A376-61261DB91C16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E89EBB-BE1A-425B-AABA-DE77BFD61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6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24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3" r:id="rId3"/>
    <p:sldLayoutId id="214748373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9.jpeg"/><Relationship Id="rId7" Type="http://schemas.openxmlformats.org/officeDocument/2006/relationships/image" Target="../media/image4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9.jpeg"/><Relationship Id="rId7" Type="http://schemas.openxmlformats.org/officeDocument/2006/relationships/image" Target="../media/image5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19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image" Target="../media/image18.jpe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58.png"/><Relationship Id="rId5" Type="http://schemas.openxmlformats.org/officeDocument/2006/relationships/image" Target="../media/image21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20.jpeg"/><Relationship Id="rId9" Type="http://schemas.openxmlformats.org/officeDocument/2006/relationships/image" Target="../media/image56.png"/><Relationship Id="rId1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9.jpeg"/><Relationship Id="rId7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36.jpeg"/><Relationship Id="rId4" Type="http://schemas.openxmlformats.org/officeDocument/2006/relationships/image" Target="../media/image2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9.jpeg"/><Relationship Id="rId7" Type="http://schemas.openxmlformats.org/officeDocument/2006/relationships/image" Target="../media/image3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9.jpeg"/><Relationship Id="rId7" Type="http://schemas.openxmlformats.org/officeDocument/2006/relationships/image" Target="../media/image4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8100392" cy="1368152"/>
          </a:xfrm>
        </p:spPr>
        <p:txBody>
          <a:bodyPr/>
          <a:lstStyle/>
          <a:p>
            <a:r>
              <a:rPr lang="fr-FR" dirty="0" smtClean="0"/>
              <a:t>Chauves-souris anthropophiles en Poitou-Charentes </a:t>
            </a:r>
            <a:br>
              <a:rPr lang="fr-FR" dirty="0" smtClean="0"/>
            </a:br>
            <a:r>
              <a:rPr lang="fr-FR" sz="2400" dirty="0" smtClean="0"/>
              <a:t>- 3 ans d’étude et de protection -</a:t>
            </a:r>
            <a:endParaRPr lang="fr-FR" sz="3200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995936" y="2348880"/>
            <a:ext cx="3693468" cy="1872208"/>
          </a:xfrm>
        </p:spPr>
        <p:txBody>
          <a:bodyPr/>
          <a:lstStyle/>
          <a:p>
            <a:pPr algn="r"/>
            <a:r>
              <a:rPr lang="fr-FR" dirty="0" smtClean="0"/>
              <a:t>Rencontres naturalistes du Poitou-Charentes</a:t>
            </a:r>
          </a:p>
          <a:p>
            <a:pPr algn="r"/>
            <a:r>
              <a:rPr lang="fr-FR" dirty="0" smtClean="0"/>
              <a:t>11 février 2017</a:t>
            </a:r>
            <a:endParaRPr lang="fr-FR" dirty="0"/>
          </a:p>
        </p:txBody>
      </p:sp>
      <p:pic>
        <p:nvPicPr>
          <p:cNvPr id="3074" name="Picture 2" descr="C:\Users\Maxime\Documents\NE 17\Logos\logo PNAC petit form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17778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Les résultats…!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apture_chiros_La Grève_Julien Quay_2012 (3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7"/>
          <a:stretch/>
        </p:blipFill>
        <p:spPr bwMode="auto">
          <a:xfrm>
            <a:off x="2008863" y="973921"/>
            <a:ext cx="7135138" cy="591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4077072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             METHODE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0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RESULTATS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Loc Bati PC 2013"/>
          <p:cNvPicPr/>
          <p:nvPr/>
        </p:nvPicPr>
        <p:blipFill>
          <a:blip r:embed="rId2" cstate="print"/>
          <a:srcRect b="20673"/>
          <a:stretch>
            <a:fillRect/>
          </a:stretch>
        </p:blipFill>
        <p:spPr bwMode="auto">
          <a:xfrm>
            <a:off x="4283968" y="999768"/>
            <a:ext cx="4829175" cy="541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Le bâti public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979712" y="1160165"/>
            <a:ext cx="35283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479 bâtiments visités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49 % jugés favorables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1847 chauves-souris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41 nouvelles colonies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02059" y="6033163"/>
            <a:ext cx="71110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FF0000"/>
                </a:solidFill>
              </a:rPr>
              <a:t>Méthode efficace, risquée &gt; fréquentation faible du bâti public par les CS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4077072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             METHODE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0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RESULTATS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C:\Users\Proprietaire\Desktop\NE17\CO_Chiros et bâti\Rapports\Cartographie Sensibilisation 2014\Loc_ponts_PC_2014.jpeg"/>
          <p:cNvPicPr/>
          <p:nvPr/>
        </p:nvPicPr>
        <p:blipFill rotWithShape="1">
          <a:blip r:embed="rId2" cstate="print"/>
          <a:srcRect t="1997" b="21961"/>
          <a:stretch/>
        </p:blipFill>
        <p:spPr bwMode="auto">
          <a:xfrm>
            <a:off x="4788024" y="1016149"/>
            <a:ext cx="4320480" cy="5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Les ouvrages d’art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979712" y="1160165"/>
            <a:ext cx="44644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2473 ouvrages visités 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246 occupés… (10%)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1844 chauves-souris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14 espèces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45 nouvelles colonies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23728" y="6021288"/>
            <a:ext cx="64583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FF0000"/>
                </a:solidFill>
              </a:rPr>
              <a:t>Disponibilité en gîtes très faible… menace importante à court terme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4077072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             METHODE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0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RESULTATS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« Porte à porte » chez les particuliers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/>
          <p:nvPr/>
        </p:nvPicPr>
        <p:blipFill>
          <a:blip r:embed="rId7" cstate="print"/>
          <a:srcRect t="8816" b="15956"/>
          <a:stretch>
            <a:fillRect/>
          </a:stretch>
        </p:blipFill>
        <p:spPr bwMode="auto">
          <a:xfrm>
            <a:off x="3995936" y="980728"/>
            <a:ext cx="5124450" cy="5448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979712" y="1016149"/>
            <a:ext cx="44644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1063 habitations visitées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/>
              <a:t>89 </a:t>
            </a:r>
            <a:r>
              <a:rPr lang="fr-FR" sz="2600" dirty="0" smtClean="0"/>
              <a:t>communes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3601 chauves-souris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13 espèces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74 nouvelles colonies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1760" y="6326822"/>
            <a:ext cx="6458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FF0000"/>
                </a:solidFill>
              </a:rPr>
              <a:t>Méthode chronophage &gt; peu de résultats…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4077072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             METHODE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0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RESULTATS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La détection ultrasonore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979712" y="1160165"/>
            <a:ext cx="44644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36 sessions d’écoute (2015)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322 chauves-souris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12 espèces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13 nouvelles colonies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1760" y="6326822"/>
            <a:ext cx="6458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FF0000"/>
                </a:solidFill>
              </a:rPr>
              <a:t>Méthode efficace, peu chronophage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12" y="3249965"/>
            <a:ext cx="3144067" cy="235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4" name="Picture 2" descr="C:\Users\Maxime\Desktop\Poster Chiro\ill poster\pipistrelle commune@M Dorfiac_redi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83" y="3249965"/>
            <a:ext cx="3513005" cy="234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4077072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             METHODE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0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RESULTATS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La capture et la télémétrie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979712" y="1160165"/>
            <a:ext cx="52565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27 opérations de capture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447 chauves-souris capturées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20 équipées d’émetteur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12 nouvelles colonies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FR" sz="26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2411760" y="5805264"/>
            <a:ext cx="64583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FF0000"/>
                </a:solidFill>
              </a:rPr>
              <a:t>Méthode efficace mais chronophage, coûteuse et logistique importante…</a:t>
            </a:r>
          </a:p>
        </p:txBody>
      </p:sp>
      <p:pic>
        <p:nvPicPr>
          <p:cNvPr id="1026" name="Picture 2" descr="C:\Users\Maxime\Documents\PHOTOS\Photos naturalistes\Chiroptères\Redim_radiotrack\IMG_07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64" y="3068960"/>
            <a:ext cx="345854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xime\Documents\PHOTOS\Photos naturalistes\Chiroptères\Redim_radiotrack\Myotis bechsteinii_filet_10072014_Combourg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24" y="1219284"/>
            <a:ext cx="2235851" cy="14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xime\Documents\PHOTOS\Photos naturalistes\Chiroptères\Redim_radiotrack\Rhinolophus ferrumequinum_Colonie_Caillaude_La Ronde_30062013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95" y="3068960"/>
            <a:ext cx="3456214" cy="23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4077072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             METHODE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0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RESULTATS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Information et sensibilisation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979712" y="1160165"/>
            <a:ext cx="43204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186 « Refuges » créés 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22 conférences et sorties (612 personnes touchées) 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Diffusion d’affiches et plaquettes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Médias (radios + presse)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 poster réalisé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526 SOS traités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5455 chauves-souris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159 nouvelles colonies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12 espèces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91680" y="6104909"/>
            <a:ext cx="53285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FF0000"/>
                </a:solidFill>
              </a:rPr>
              <a:t>Méthode très efficace !</a:t>
            </a:r>
          </a:p>
        </p:txBody>
      </p:sp>
      <p:pic>
        <p:nvPicPr>
          <p:cNvPr id="12" name="Image 11" descr="Copie de affiche chiro_NE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836463"/>
            <a:ext cx="2592288" cy="39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xime\Documents\NE 17\Logos\lr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487" y="1071503"/>
            <a:ext cx="1641017" cy="16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4077072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             METHODE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0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RESULTATS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979712" y="1160165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13 </a:t>
            </a:r>
            <a:r>
              <a:rPr lang="fr-FR" sz="2600" dirty="0"/>
              <a:t>500 chauves-souris découvertes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/>
              <a:t>344 nouvelles colonies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186 « Refuges » créés ! (</a:t>
            </a:r>
            <a:r>
              <a:rPr lang="fr-FR" sz="2600" dirty="0"/>
              <a:t>43 colonies </a:t>
            </a:r>
            <a:r>
              <a:rPr lang="fr-FR" sz="2600" dirty="0" smtClean="0"/>
              <a:t>conventionnées – 11 espèces)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4 aménagements réalisés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612 personnes touchées 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+ de 80 bénévoles formés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 poster réalisé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526 SOS traités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FR" sz="26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195736" y="5520714"/>
            <a:ext cx="67687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FF0000"/>
                </a:solidFill>
              </a:rPr>
              <a:t>Bilan très positif mais toujours d’importants problèmes pour découvrir les espèces « cible »…</a:t>
            </a:r>
          </a:p>
        </p:txBody>
      </p:sp>
      <p:pic>
        <p:nvPicPr>
          <p:cNvPr id="14" name="Picture 4" descr="Gîte_chiros_Jeu_Plaisance_22 et 23022014 (16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53833"/>
            <a:ext cx="2026366" cy="303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5452221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             METHODE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0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RESULTATS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BILAN</a:t>
            </a:r>
            <a:r>
              <a:rPr lang="fr-FR" altLang="fr-FR" sz="16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fr-FR" altLang="fr-FR" sz="1600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979712" y="1160165"/>
            <a:ext cx="69127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1 nouveau programme « Grand rhinolophe et trame verte bocagère » (2016- ?)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Génétique de la population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Dynamique de la population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Régime alimentaire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Epidémiologie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Toxicologie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Analyses spatiales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Liens inter-sites (marquage individuel)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600" dirty="0" smtClean="0"/>
              <a:t>Déclinaison du 3</a:t>
            </a:r>
            <a:r>
              <a:rPr lang="fr-FR" sz="2600" baseline="30000" dirty="0" smtClean="0"/>
              <a:t>ème</a:t>
            </a:r>
            <a:r>
              <a:rPr lang="fr-FR" sz="2600" dirty="0" smtClean="0"/>
              <a:t> PNA en Nouvelle-Aquitaine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5736" y="6248925"/>
            <a:ext cx="67687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FF0000"/>
                </a:solidFill>
              </a:rPr>
              <a:t>… Vous êtes tous les bienvenus !</a:t>
            </a:r>
          </a:p>
        </p:txBody>
      </p:sp>
      <p:pic>
        <p:nvPicPr>
          <p:cNvPr id="17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8776" r="37565" b="62409"/>
          <a:stretch/>
        </p:blipFill>
        <p:spPr bwMode="auto">
          <a:xfrm>
            <a:off x="6876256" y="2099616"/>
            <a:ext cx="2235364" cy="184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685800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>
                <a:latin typeface="Garamond" pitchFamily="18" charset="0"/>
              </a:rPr>
              <a:t> </a:t>
            </a:r>
            <a:r>
              <a:rPr lang="fr-FR" altLang="fr-FR" sz="1600" b="1" dirty="0" smtClean="0">
                <a:latin typeface="Garamond" pitchFamily="18" charset="0"/>
              </a:rPr>
              <a:t>            METHODE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0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RESULTATS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BILAN</a:t>
            </a: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PERSPECTIVES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Merci à tous !!!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Image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5"/>
          <a:stretch/>
        </p:blipFill>
        <p:spPr bwMode="auto">
          <a:xfrm>
            <a:off x="2015669" y="980728"/>
            <a:ext cx="7128332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EtatinvestitPC_4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1584024" cy="153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EUROPE 300 dpi tout pet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94" y="4242083"/>
            <a:ext cx="1997109" cy="134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Europe FEADER tout petit 300 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94" y="2846473"/>
            <a:ext cx="2049502" cy="130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LogoRégion-FondSombr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94" y="1629493"/>
            <a:ext cx="1906217" cy="9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DSNE_2009_1492x5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25" y="1180070"/>
            <a:ext cx="1644480" cy="57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Logo CN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63" y="5873981"/>
            <a:ext cx="1486080" cy="7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Logo Vienne Natu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965" y="2708920"/>
            <a:ext cx="1002240" cy="8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6" descr="logo_NE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25" y="5680282"/>
            <a:ext cx="1442880" cy="9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LPO_Agirpourlabio_Edition_France_ba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45" y="1837314"/>
            <a:ext cx="1539360" cy="72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 descr="logo Fondation LISEA Biodiversité petit 300 dp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94" y="5779549"/>
            <a:ext cx="2442056" cy="88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C:\Users\Maxime\Documents\NE 17\Logos\Conseil General 17-TERRITOIRE-VF-QUADRI_RVB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68" y="5421956"/>
            <a:ext cx="1223873" cy="12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apture_chiros_La Grève_Julien Quay_2012 (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5"/>
          <a:stretch/>
        </p:blipFill>
        <p:spPr bwMode="auto">
          <a:xfrm>
            <a:off x="2002060" y="997184"/>
            <a:ext cx="7141940" cy="586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4423"/>
            <a:ext cx="6984776" cy="466224"/>
          </a:xfrm>
        </p:spPr>
        <p:txBody>
          <a:bodyPr/>
          <a:lstStyle/>
          <a:p>
            <a:r>
              <a:rPr lang="fr-FR" dirty="0" smtClean="0"/>
              <a:t>Les chauves-souris en Poitou-Charentes…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727" y="1052736"/>
            <a:ext cx="7092280" cy="3960440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bg1"/>
                </a:solidFill>
              </a:rPr>
              <a:t>26 espèces sur 34 présentes en France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Quasi-exclusivement insectivores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bg1"/>
                </a:solidFill>
              </a:rPr>
              <a:t>Plus de la moitié dites « anthropophiles »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bg1"/>
                </a:solidFill>
              </a:rPr>
              <a:t>Des connaissances très hétérogènes et incomplètes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buNone/>
            </a:pPr>
            <a:endParaRPr lang="fr-FR" dirty="0">
              <a:solidFill>
                <a:schemeClr val="bg1"/>
              </a:solidFill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Toutes plus ou moins menacées</a:t>
            </a:r>
          </a:p>
          <a:p>
            <a:pPr marL="514350" indent="-51435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5875" y="0"/>
            <a:ext cx="1985962" cy="1354821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INTRODUCTION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Les menaces…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2" y="1071466"/>
            <a:ext cx="2776320" cy="133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72" y="1071466"/>
            <a:ext cx="2731680" cy="134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14514"/>
            <a:ext cx="3438720" cy="264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5" y="3830816"/>
            <a:ext cx="2134080" cy="175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76496"/>
            <a:ext cx="2672746" cy="116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76753"/>
            <a:ext cx="2520280" cy="205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979712" y="2924944"/>
            <a:ext cx="3765114" cy="181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3392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fr-FR" altLang="fr-FR" sz="2600" dirty="0" smtClean="0">
                <a:latin typeface="+mn-lt"/>
              </a:rPr>
              <a:t>Ressource alimentaire</a:t>
            </a:r>
          </a:p>
          <a:p>
            <a:pPr marL="457200" indent="-457200" eaLnBrk="1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fr-FR" altLang="fr-FR" sz="2600" dirty="0" smtClean="0">
                <a:latin typeface="+mn-lt"/>
              </a:rPr>
              <a:t>Disponibilité des gîtes</a:t>
            </a:r>
          </a:p>
          <a:p>
            <a:pPr marL="457200" indent="-457200" eaLnBrk="1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fr-FR" altLang="fr-FR" sz="2600" dirty="0" smtClean="0">
                <a:latin typeface="+mn-lt"/>
              </a:rPr>
              <a:t>Perturbations</a:t>
            </a:r>
          </a:p>
          <a:p>
            <a:pPr marL="457200" indent="-457200" eaLnBrk="1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fr-FR" altLang="fr-FR" sz="2600" dirty="0" smtClean="0">
                <a:latin typeface="+mn-lt"/>
              </a:rPr>
              <a:t>Mortalité directe</a:t>
            </a:r>
            <a:endParaRPr lang="fr-FR" altLang="fr-FR" sz="2600" dirty="0">
              <a:latin typeface="+mn-lt"/>
            </a:endParaRPr>
          </a:p>
        </p:txBody>
      </p:sp>
      <p:pic>
        <p:nvPicPr>
          <p:cNvPr id="13314" name="Picture 2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71" y="5013175"/>
            <a:ext cx="1225265" cy="173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5875" y="0"/>
            <a:ext cx="1985962" cy="1354821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INTRODUCTION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 additive="repl"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5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5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6720" y="188640"/>
            <a:ext cx="7079776" cy="600633"/>
          </a:xfrm>
        </p:spPr>
        <p:txBody>
          <a:bodyPr/>
          <a:lstStyle/>
          <a:p>
            <a:r>
              <a:rPr lang="fr-FR" sz="2600" dirty="0" smtClean="0"/>
              <a:t>Le constat national… </a:t>
            </a:r>
            <a:r>
              <a:rPr lang="fr-FR" sz="2600" i="1" dirty="0" smtClean="0"/>
              <a:t>(espèces « communes »)</a:t>
            </a:r>
            <a:endParaRPr lang="fr-FR" sz="2600" i="1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ndicateurs-biodiversite.naturefrance.fr/sites/default/files/fichiers/images/indicateurs/snb-b06-12-ctc1_evolution_chiropteres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25" y="1029566"/>
            <a:ext cx="7086075" cy="43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924" y="5517232"/>
            <a:ext cx="70860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600" dirty="0" smtClean="0"/>
              <a:t> Evolution </a:t>
            </a:r>
            <a:r>
              <a:rPr lang="fr-FR" sz="2600" dirty="0"/>
              <a:t>inquiétante des populations </a:t>
            </a:r>
            <a:r>
              <a:rPr lang="fr-FR" sz="2600" dirty="0">
                <a:solidFill>
                  <a:srgbClr val="FF0000"/>
                </a:solidFill>
              </a:rPr>
              <a:t>(- 46 % entre 2006 et 2014 en France !</a:t>
            </a:r>
            <a:r>
              <a:rPr lang="fr-FR" sz="2600" dirty="0"/>
              <a:t>) (MNHN-CESCO, 2016)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5874" y="0"/>
            <a:ext cx="1986185" cy="1354821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CONTEXTE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6720" y="188640"/>
            <a:ext cx="7079776" cy="600633"/>
          </a:xfrm>
        </p:spPr>
        <p:txBody>
          <a:bodyPr/>
          <a:lstStyle/>
          <a:p>
            <a:r>
              <a:rPr lang="fr-FR" sz="2600" dirty="0" smtClean="0"/>
              <a:t>Le constat local… </a:t>
            </a:r>
            <a:r>
              <a:rPr lang="fr-FR" sz="2600" i="1" dirty="0" smtClean="0"/>
              <a:t>(Grand rhinolophe)</a:t>
            </a:r>
            <a:endParaRPr lang="fr-FR" sz="2600" i="1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Maxime\Desktop\Tendances chiros_Hiver\Rhifer_95-200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4513"/>
            <a:ext cx="3775204" cy="26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Maxime\Desktop\Tendances chiros_Hiver\Rhifer_2005-2015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54" y="4030951"/>
            <a:ext cx="3775140" cy="26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à coins arrondis 14"/>
          <p:cNvSpPr>
            <a:spLocks noChangeArrowheads="1"/>
          </p:cNvSpPr>
          <p:nvPr/>
        </p:nvSpPr>
        <p:spPr bwMode="auto">
          <a:xfrm>
            <a:off x="3141454" y="3327865"/>
            <a:ext cx="4445000" cy="1427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00783" tIns="50392" rIns="100783" bIns="50392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1007838" hangingPunct="1">
              <a:lnSpc>
                <a:spcPct val="100000"/>
              </a:lnSpc>
              <a:buClrTx/>
              <a:buSzTx/>
              <a:defRPr/>
            </a:pPr>
            <a:r>
              <a:rPr lang="fr-FR" altLang="fr-FR" sz="2800" b="1" dirty="0">
                <a:solidFill>
                  <a:srgbClr val="FF0000"/>
                </a:solidFill>
                <a:latin typeface="Verdana" pitchFamily="34" charset="0"/>
              </a:rPr>
              <a:t>Evalué VU sur la LRR (PCN </a:t>
            </a:r>
            <a:r>
              <a:rPr lang="fr-FR" altLang="fr-FR" sz="2800" b="1" dirty="0" smtClean="0">
                <a:solidFill>
                  <a:srgbClr val="FF0000"/>
                </a:solidFill>
                <a:latin typeface="Verdana" pitchFamily="34" charset="0"/>
              </a:rPr>
              <a:t>2016)</a:t>
            </a:r>
            <a:endParaRPr lang="fr-FR" altLang="fr-FR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7" name="Rectangle à coins arrondis 16"/>
          <p:cNvSpPr>
            <a:spLocks noChangeArrowheads="1"/>
          </p:cNvSpPr>
          <p:nvPr/>
        </p:nvSpPr>
        <p:spPr bwMode="auto">
          <a:xfrm>
            <a:off x="2097709" y="4832411"/>
            <a:ext cx="3375395" cy="1002853"/>
          </a:xfrm>
          <a:prstGeom prst="roundRect">
            <a:avLst>
              <a:gd name="adj" fmla="val 16667"/>
            </a:avLst>
          </a:prstGeom>
          <a:solidFill>
            <a:srgbClr val="FFD388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00783" tIns="50392" rIns="100783" bIns="50392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1007838" hangingPunct="1">
              <a:lnSpc>
                <a:spcPct val="100000"/>
              </a:lnSpc>
              <a:buClrTx/>
              <a:buSzTx/>
              <a:defRPr/>
            </a:pPr>
            <a:r>
              <a:rPr lang="fr-FR" altLang="fr-FR" b="1" dirty="0">
                <a:solidFill>
                  <a:srgbClr val="FF7E07"/>
                </a:solidFill>
                <a:latin typeface="Verdana" pitchFamily="34" charset="0"/>
              </a:rPr>
              <a:t>Baisse significative (2005-2015) – 30 %</a:t>
            </a:r>
          </a:p>
        </p:txBody>
      </p:sp>
      <p:sp>
        <p:nvSpPr>
          <p:cNvPr id="20" name="Rectangle à coins arrondis 19"/>
          <p:cNvSpPr>
            <a:spLocks noChangeArrowheads="1"/>
          </p:cNvSpPr>
          <p:nvPr/>
        </p:nvSpPr>
        <p:spPr bwMode="auto">
          <a:xfrm>
            <a:off x="5796136" y="2175900"/>
            <a:ext cx="3347864" cy="1024679"/>
          </a:xfrm>
          <a:prstGeom prst="roundRect">
            <a:avLst>
              <a:gd name="adj" fmla="val 16667"/>
            </a:avLst>
          </a:prstGeom>
          <a:solidFill>
            <a:srgbClr val="FFD388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00783" tIns="50392" rIns="100783" bIns="50392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1007838" hangingPunct="1">
              <a:lnSpc>
                <a:spcPct val="100000"/>
              </a:lnSpc>
              <a:buClrTx/>
              <a:buSzTx/>
              <a:defRPr/>
            </a:pPr>
            <a:r>
              <a:rPr lang="fr-FR" b="1" dirty="0">
                <a:solidFill>
                  <a:srgbClr val="FF7E07"/>
                </a:solidFill>
                <a:latin typeface="Verdana" charset="0"/>
                <a:ea typeface="MS PGothic" charset="0"/>
                <a:cs typeface="MS PGothic" charset="0"/>
              </a:rPr>
              <a:t>Augmentation significative (1995-2005) + 40 %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15874" y="0"/>
            <a:ext cx="1986185" cy="1354821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CONTEXTE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Une responsabilité régionale majeure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02059" y="1204886"/>
            <a:ext cx="6890421" cy="30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altLang="fr-FR" sz="2000" dirty="0">
                <a:latin typeface="Calibri" pitchFamily="34" charset="0"/>
              </a:rPr>
              <a:t> Grand Rhinolophe : 4</a:t>
            </a:r>
            <a:r>
              <a:rPr lang="fr-FR" altLang="fr-FR" sz="2000" baseline="30000" dirty="0">
                <a:latin typeface="Calibri" pitchFamily="34" charset="0"/>
              </a:rPr>
              <a:t>ème</a:t>
            </a:r>
            <a:r>
              <a:rPr lang="fr-FR" altLang="fr-FR" sz="2000" dirty="0">
                <a:latin typeface="Calibri" pitchFamily="34" charset="0"/>
              </a:rPr>
              <a:t> population française en hiver </a:t>
            </a:r>
            <a:r>
              <a:rPr lang="fr-FR" altLang="fr-FR" sz="2000" dirty="0" smtClean="0">
                <a:latin typeface="Calibri" pitchFamily="34" charset="0"/>
              </a:rPr>
              <a:t>(+ 7 </a:t>
            </a:r>
            <a:r>
              <a:rPr lang="fr-FR" altLang="fr-FR" sz="2000" dirty="0">
                <a:latin typeface="Calibri" pitchFamily="34" charset="0"/>
              </a:rPr>
              <a:t>000 individus</a:t>
            </a:r>
            <a:r>
              <a:rPr lang="fr-FR" altLang="fr-FR" sz="2000" dirty="0" smtClean="0">
                <a:latin typeface="Calibri" pitchFamily="34" charset="0"/>
              </a:rPr>
              <a:t>)</a:t>
            </a:r>
            <a:endParaRPr lang="fr-FR" altLang="fr-FR" sz="200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altLang="fr-FR" sz="2000" dirty="0">
                <a:latin typeface="Calibri" pitchFamily="34" charset="0"/>
              </a:rPr>
              <a:t> Murin à oreilles échancrées : 4</a:t>
            </a:r>
            <a:r>
              <a:rPr lang="fr-FR" altLang="fr-FR" sz="2000" baseline="30000" dirty="0">
                <a:latin typeface="Calibri" pitchFamily="34" charset="0"/>
              </a:rPr>
              <a:t>ème</a:t>
            </a:r>
            <a:r>
              <a:rPr lang="fr-FR" altLang="fr-FR" sz="2000" dirty="0">
                <a:latin typeface="Calibri" pitchFamily="34" charset="0"/>
              </a:rPr>
              <a:t> population française en hiver </a:t>
            </a:r>
            <a:r>
              <a:rPr lang="fr-FR" altLang="fr-FR" sz="2000" dirty="0" smtClean="0">
                <a:latin typeface="Calibri" pitchFamily="34" charset="0"/>
              </a:rPr>
              <a:t>( + 4 000 </a:t>
            </a:r>
            <a:r>
              <a:rPr lang="fr-FR" altLang="fr-FR" sz="2000" dirty="0">
                <a:latin typeface="Calibri" pitchFamily="34" charset="0"/>
              </a:rPr>
              <a:t>individus)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altLang="fr-FR" sz="2000" dirty="0">
                <a:latin typeface="Calibri" pitchFamily="34" charset="0"/>
              </a:rPr>
              <a:t> Rhinolophe </a:t>
            </a:r>
            <a:r>
              <a:rPr lang="fr-FR" altLang="fr-FR" sz="2000" dirty="0" err="1">
                <a:latin typeface="Calibri" pitchFamily="34" charset="0"/>
              </a:rPr>
              <a:t>euryale</a:t>
            </a:r>
            <a:r>
              <a:rPr lang="fr-FR" altLang="fr-FR" sz="2000" dirty="0">
                <a:latin typeface="Calibri" pitchFamily="34" charset="0"/>
              </a:rPr>
              <a:t> : 3</a:t>
            </a:r>
            <a:r>
              <a:rPr lang="fr-FR" altLang="fr-FR" sz="2000" baseline="30000" dirty="0">
                <a:latin typeface="Calibri" pitchFamily="34" charset="0"/>
              </a:rPr>
              <a:t>ème</a:t>
            </a:r>
            <a:r>
              <a:rPr lang="fr-FR" altLang="fr-FR" sz="2000" dirty="0">
                <a:latin typeface="Calibri" pitchFamily="34" charset="0"/>
              </a:rPr>
              <a:t> population reproductrice en France (2 000 individus, localisés dans l’est de la Vienne)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altLang="fr-FR" sz="2000" dirty="0" err="1">
                <a:latin typeface="Calibri" pitchFamily="34" charset="0"/>
              </a:rPr>
              <a:t>Minioptère</a:t>
            </a:r>
            <a:r>
              <a:rPr lang="fr-FR" altLang="fr-FR" sz="2000" dirty="0">
                <a:latin typeface="Calibri" pitchFamily="34" charset="0"/>
              </a:rPr>
              <a:t> de </a:t>
            </a:r>
            <a:r>
              <a:rPr lang="fr-FR" altLang="fr-FR" sz="2000" dirty="0" err="1">
                <a:latin typeface="Calibri" pitchFamily="34" charset="0"/>
              </a:rPr>
              <a:t>Schreibers</a:t>
            </a:r>
            <a:r>
              <a:rPr lang="fr-FR" altLang="fr-FR" sz="2000" dirty="0">
                <a:latin typeface="Calibri" pitchFamily="34" charset="0"/>
              </a:rPr>
              <a:t> : 7</a:t>
            </a:r>
            <a:r>
              <a:rPr lang="fr-FR" altLang="fr-FR" sz="2000" baseline="30000" dirty="0">
                <a:latin typeface="Calibri" pitchFamily="34" charset="0"/>
              </a:rPr>
              <a:t>ème</a:t>
            </a:r>
            <a:r>
              <a:rPr lang="fr-FR" altLang="fr-FR" sz="2000" dirty="0">
                <a:latin typeface="Calibri" pitchFamily="34" charset="0"/>
              </a:rPr>
              <a:t> population française en hiver (10 000 individus, localisés en Charente)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81289"/>
            <a:ext cx="1821645" cy="161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14" descr="Chauve-souris-rhinolophe-peut-etre-eurya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86668"/>
            <a:ext cx="1906312" cy="127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minioptere_de_schreibers_vru_fr34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24" y="4120468"/>
            <a:ext cx="1898448" cy="121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Rhinolophus ferrumequinum_Annepont_13092014 (1)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2" t="18999" r="33508" b="43314"/>
          <a:stretch/>
        </p:blipFill>
        <p:spPr bwMode="auto">
          <a:xfrm>
            <a:off x="2051720" y="4797152"/>
            <a:ext cx="2379741" cy="20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15874" y="0"/>
            <a:ext cx="1986185" cy="1354821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CONTEXTE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Un ambitieux programme (2013-2015)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Maxime\Desktop\Poster Chiro\ill poster\Eglise-reglum_redi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649995" cy="26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Maxime\Documents\PHOTOS\Photos naturalistes\Chiroptères\Gîtes\Moulin gîte (3)_redi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99235"/>
            <a:ext cx="4515184" cy="30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35696" y="1354821"/>
            <a:ext cx="35283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/>
              <a:t>Prospection du bâti public (églises, mairies, ateliers municipaux, etc.)</a:t>
            </a:r>
            <a:endParaRPr lang="fr-FR" sz="2600" dirty="0"/>
          </a:p>
        </p:txBody>
      </p:sp>
      <p:sp>
        <p:nvSpPr>
          <p:cNvPr id="15" name="Rectangle 14"/>
          <p:cNvSpPr/>
          <p:nvPr/>
        </p:nvSpPr>
        <p:spPr>
          <a:xfrm>
            <a:off x="6445936" y="4912712"/>
            <a:ext cx="2806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/>
              <a:t>Prospection des ouvrages d’art</a:t>
            </a:r>
            <a:endParaRPr lang="fr-FR" sz="2600" dirty="0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270892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           METHODE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Un ambitieux programme (2013-2015)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Maxime\Documents\PHOTOS\Photos naturalistes\Chiroptères\Gîtes\Maison et colonie GR_Caillaude_30062013 (4)_redi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91" y="1052736"/>
            <a:ext cx="4309317" cy="2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22" y="3956806"/>
            <a:ext cx="3816424" cy="286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37416" y="1816368"/>
            <a:ext cx="28065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/>
              <a:t>« Porte à porte » chez les particuliers</a:t>
            </a:r>
            <a:endParaRPr lang="fr-FR" sz="2600" dirty="0"/>
          </a:p>
        </p:txBody>
      </p:sp>
      <p:sp>
        <p:nvSpPr>
          <p:cNvPr id="15" name="Rectangle 14"/>
          <p:cNvSpPr/>
          <p:nvPr/>
        </p:nvSpPr>
        <p:spPr>
          <a:xfrm>
            <a:off x="2123728" y="5272752"/>
            <a:ext cx="2806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/>
              <a:t>Détection ultrasonore</a:t>
            </a:r>
            <a:endParaRPr lang="fr-FR" sz="2600" dirty="0"/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270892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           METHODE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9224" y="194423"/>
            <a:ext cx="6984776" cy="466224"/>
          </a:xfrm>
        </p:spPr>
        <p:txBody>
          <a:bodyPr/>
          <a:lstStyle/>
          <a:p>
            <a:r>
              <a:rPr lang="fr-FR" dirty="0" smtClean="0"/>
              <a:t>Un ambitieux programme (2013-2015)</a:t>
            </a:r>
            <a:endParaRPr lang="fr-FR" dirty="0"/>
          </a:p>
        </p:txBody>
      </p:sp>
      <p:pic>
        <p:nvPicPr>
          <p:cNvPr id="11" name="Picture 2" descr="Rhinolophus ferrumequinum_Annepont_13092014 (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3" t="11035" r="36504" b="64047"/>
          <a:stretch/>
        </p:blipFill>
        <p:spPr bwMode="auto">
          <a:xfrm>
            <a:off x="15718" y="8460"/>
            <a:ext cx="1986120" cy="134636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xime\Documents\PHOTOS\Photos naturalistes\Chiroptères\Photo_bâti\redim\Prospection_ponts_Boutonne_2107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" y="1354821"/>
            <a:ext cx="1986121" cy="1489591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" y="2708920"/>
            <a:ext cx="1986121" cy="148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xime\Documents\PHOTOS\Photos naturalistes\Chiroptères\Moulin_Annepont\redim\Télémétrie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693" r="33362" b="17388"/>
          <a:stretch/>
        </p:blipFill>
        <p:spPr bwMode="auto">
          <a:xfrm>
            <a:off x="8805" y="4077072"/>
            <a:ext cx="1993033" cy="151067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panneauRef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" y="5452221"/>
            <a:ext cx="1986120" cy="140577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Maxime\Documents\PHOTOS\Photos naturalistes\Chiroptères\Moulin_Annepont\redim\Télémétr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3" y="3907163"/>
            <a:ext cx="4363768" cy="29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95334" y="2215735"/>
            <a:ext cx="23042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/>
              <a:t>Capture…</a:t>
            </a:r>
            <a:endParaRPr lang="fr-FR" sz="2600" dirty="0"/>
          </a:p>
        </p:txBody>
      </p:sp>
      <p:pic>
        <p:nvPicPr>
          <p:cNvPr id="15" name="Picture 16" descr="Caster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68" y="1071414"/>
            <a:ext cx="4586164" cy="278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95736" y="5168805"/>
            <a:ext cx="23042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/>
              <a:t>…et télémétrie</a:t>
            </a:r>
            <a:endParaRPr lang="fr-FR" sz="2600" dirty="0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5875" y="0"/>
            <a:ext cx="1981200" cy="270892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68400" indent="-711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240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79600" indent="-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33680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INTRODUCTION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8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latin typeface="Garamond" pitchFamily="18" charset="0"/>
              </a:rPr>
              <a:t>CONTEXTE</a:t>
            </a:r>
            <a:endParaRPr lang="fr-FR" altLang="fr-FR" sz="1600" b="1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fr-FR" altLang="fr-FR" sz="1600" dirty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MATERIEL &amp;</a:t>
            </a:r>
          </a:p>
          <a:p>
            <a:pPr eaLnBrk="1" hangingPunct="1">
              <a:buFontTx/>
              <a:buNone/>
            </a:pPr>
            <a:r>
              <a:rPr lang="fr-FR" altLang="fr-F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fr-FR" altLang="fr-FR" sz="1600" b="1" dirty="0" smtClean="0">
                <a:solidFill>
                  <a:srgbClr val="FF0000"/>
                </a:solidFill>
                <a:latin typeface="Garamond" pitchFamily="18" charset="0"/>
              </a:rPr>
              <a:t>           METHODE</a:t>
            </a:r>
            <a:endParaRPr lang="fr-FR" altLang="fr-FR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6164</TotalTime>
  <Words>491</Words>
  <Application>Microsoft Office PowerPoint</Application>
  <PresentationFormat>Affichage à l'écran (4:3)</PresentationFormat>
  <Paragraphs>277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Chauves-souris anthropophiles en Poitou-Charentes  - 3 ans d’étude et de protection -</vt:lpstr>
      <vt:lpstr>Les chauves-souris en Poitou-Charentes…</vt:lpstr>
      <vt:lpstr>Les menaces…</vt:lpstr>
      <vt:lpstr>Le constat national… (espèces « communes »)</vt:lpstr>
      <vt:lpstr>Le constat local… (Grand rhinolophe)</vt:lpstr>
      <vt:lpstr>Une responsabilité régionale majeure</vt:lpstr>
      <vt:lpstr>Un ambitieux programme (2013-2015)</vt:lpstr>
      <vt:lpstr>Un ambitieux programme (2013-2015)</vt:lpstr>
      <vt:lpstr>Un ambitieux programme (2013-2015)</vt:lpstr>
      <vt:lpstr>Les résultats…!</vt:lpstr>
      <vt:lpstr>Le bâti public</vt:lpstr>
      <vt:lpstr>Les ouvrages d’art</vt:lpstr>
      <vt:lpstr>« Porte à porte » chez les particuliers</vt:lpstr>
      <vt:lpstr>La détection ultrasonore</vt:lpstr>
      <vt:lpstr>La capture et la télémétrie</vt:lpstr>
      <vt:lpstr>Information et sensibilisation</vt:lpstr>
      <vt:lpstr>Bilan</vt:lpstr>
      <vt:lpstr>Perspectives</vt:lpstr>
      <vt:lpstr>Merci à tous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PCN7</dc:creator>
  <cp:lastModifiedBy>Maxime</cp:lastModifiedBy>
  <cp:revision>257</cp:revision>
  <dcterms:created xsi:type="dcterms:W3CDTF">2015-02-11T14:20:25Z</dcterms:created>
  <dcterms:modified xsi:type="dcterms:W3CDTF">2017-02-07T15:45:12Z</dcterms:modified>
</cp:coreProperties>
</file>